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19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676" r:id="rId2"/>
    <p:sldId id="677" r:id="rId3"/>
    <p:sldId id="519" r:id="rId4"/>
    <p:sldId id="678" r:id="rId5"/>
    <p:sldId id="669" r:id="rId6"/>
    <p:sldId id="670" r:id="rId7"/>
    <p:sldId id="672" r:id="rId8"/>
    <p:sldId id="668" r:id="rId9"/>
    <p:sldId id="673" r:id="rId10"/>
    <p:sldId id="675" r:id="rId11"/>
    <p:sldId id="679" r:id="rId12"/>
  </p:sldIdLst>
  <p:sldSz cx="9906000" cy="6858000" type="A4"/>
  <p:notesSz cx="6858000" cy="9144000"/>
  <p:defaultTextStyle>
    <a:defPPr>
      <a:defRPr lang="ru-RU"/>
    </a:defPPr>
    <a:lvl1pPr marL="0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70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9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28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923"/>
    <a:srgbClr val="016774"/>
    <a:srgbClr val="408F1D"/>
    <a:srgbClr val="2D9EC2"/>
    <a:srgbClr val="58A436"/>
    <a:srgbClr val="1A92B3"/>
    <a:srgbClr val="000000"/>
    <a:srgbClr val="1C8EB2"/>
    <a:srgbClr val="007289"/>
    <a:srgbClr val="4DA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48" autoAdjust="0"/>
    <p:restoredTop sz="94709" autoAdjust="0"/>
  </p:normalViewPr>
  <p:slideViewPr>
    <p:cSldViewPr>
      <p:cViewPr varScale="1">
        <p:scale>
          <a:sx n="74" d="100"/>
          <a:sy n="74" d="100"/>
        </p:scale>
        <p:origin x="1206" y="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7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1882" y="48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E1189-524E-4F6E-BF47-D23E5D86E491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1C590-4C6A-44EC-888A-B66E88263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997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821A8-72CC-4C45-B9D4-300E7D00BDFA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8219C-066B-476C-A593-49BCFAD61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98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7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9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28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949325" y="922338"/>
            <a:ext cx="6662738" cy="4613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Иконки?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3B1FCB-07A0-4EAF-B436-318910B81407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816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8219C-066B-476C-A593-49BCFAD61759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893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8219C-066B-476C-A593-49BCFAD61759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656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949325" y="922338"/>
            <a:ext cx="6662738" cy="4613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Иконки?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3B1FCB-07A0-4EAF-B436-318910B81407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246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682625" y="854075"/>
            <a:ext cx="6172200" cy="42719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Иконки?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3B1FCB-07A0-4EAF-B436-318910B81407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61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949325" y="922338"/>
            <a:ext cx="6662738" cy="4613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Иконки?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3B1FCB-07A0-4EAF-B436-318910B81407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246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3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1C21-4B31-4E88-93A0-4E1BDDDECEF9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FFB2-9362-49DC-9E61-F5ED18A15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46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1C21-4B31-4E88-93A0-4E1BDDDECEF9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FFB2-9362-49DC-9E61-F5ED18A15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363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1C21-4B31-4E88-93A0-4E1BDDDECEF9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FFB2-9362-49DC-9E61-F5ED18A15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680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6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6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1C21-4B31-4E88-93A0-4E1BDDDECEF9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FFB2-9362-49DC-9E61-F5ED18A15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746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+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1"/>
          <p:cNvSpPr txBox="1">
            <a:spLocks/>
          </p:cNvSpPr>
          <p:nvPr userDrawn="1"/>
        </p:nvSpPr>
        <p:spPr>
          <a:xfrm>
            <a:off x="9400381" y="6437318"/>
            <a:ext cx="270008" cy="17938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7AB1BC89-2079-464A-8B4B-3699D891D12A}" type="slidenum">
              <a:rPr lang="ru-RU" altLang="ru-RU" sz="1000">
                <a:solidFill>
                  <a:srgbClr val="898989"/>
                </a:solidFill>
              </a:rPr>
              <a:pPr algn="ctr" eaLnBrk="1" hangingPunct="1"/>
              <a:t>‹#›</a:t>
            </a:fld>
            <a:endParaRPr lang="ru-RU" altLang="ru-RU" sz="1000">
              <a:solidFill>
                <a:srgbClr val="898989"/>
              </a:solidFill>
            </a:endParaRPr>
          </a:p>
        </p:txBody>
      </p:sp>
      <p:pic>
        <p:nvPicPr>
          <p:cNvPr id="7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5" t="32718" r="17928" b="37209"/>
          <a:stretch>
            <a:fillRect/>
          </a:stretch>
        </p:blipFill>
        <p:spPr bwMode="auto">
          <a:xfrm>
            <a:off x="7646194" y="6427793"/>
            <a:ext cx="1492779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16" y="1392243"/>
            <a:ext cx="9608476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9" y="1522418"/>
            <a:ext cx="19433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84728" y="543176"/>
            <a:ext cx="8736544" cy="900000"/>
          </a:xfrm>
        </p:spPr>
        <p:txBody>
          <a:bodyPr lIns="0" tIns="0" rIns="0" bIns="198000" anchor="b">
            <a:noAutofit/>
          </a:bodyPr>
          <a:lstStyle>
            <a:lvl1pPr marL="0" indent="0">
              <a:buFontTx/>
              <a:buNone/>
              <a:defRPr sz="32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/>
          </p:nvPr>
        </p:nvSpPr>
        <p:spPr>
          <a:xfrm>
            <a:off x="584730" y="1983176"/>
            <a:ext cx="4378590" cy="4335074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9700" y="1983600"/>
            <a:ext cx="4165200" cy="43344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76622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432304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109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4"/>
            <a:ext cx="9906000" cy="123164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90000"/>
                  <a:lumOff val="10000"/>
                </a:schemeClr>
              </a:gs>
              <a:gs pos="50000">
                <a:schemeClr val="accent1">
                  <a:shade val="67500"/>
                  <a:satMod val="115000"/>
                  <a:lumMod val="95000"/>
                  <a:lumOff val="5000"/>
                </a:schemeClr>
              </a:gs>
              <a:gs pos="100000">
                <a:schemeClr val="accent1">
                  <a:shade val="100000"/>
                  <a:satMod val="115000"/>
                  <a:lumMod val="90000"/>
                  <a:lumOff val="1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1231643"/>
            <a:ext cx="9906000" cy="17235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0" t="51439" r="34958" b="26722"/>
          <a:stretch/>
        </p:blipFill>
        <p:spPr>
          <a:xfrm>
            <a:off x="8646001" y="-1"/>
            <a:ext cx="1260000" cy="1224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43643"/>
            <a:ext cx="8552700" cy="1188000"/>
          </a:xfrm>
        </p:spPr>
        <p:txBody>
          <a:bodyPr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541834"/>
            <a:ext cx="8915400" cy="4722166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spcBef>
                <a:spcPts val="1800"/>
              </a:spcBef>
              <a:defRPr sz="1800"/>
            </a:lvl2pPr>
            <a:lvl3pPr>
              <a:spcBef>
                <a:spcPts val="1800"/>
              </a:spcBef>
              <a:defRPr sz="1800"/>
            </a:lvl3pPr>
            <a:lvl4pPr>
              <a:spcBef>
                <a:spcPts val="1800"/>
              </a:spcBef>
              <a:defRPr sz="1800"/>
            </a:lvl4pPr>
            <a:lvl5pPr>
              <a:spcBef>
                <a:spcPts val="1800"/>
              </a:spcBef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1C21-4B31-4E88-93A0-4E1BDDDECEF9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FFB2-9362-49DC-9E61-F5ED18A15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35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42"/>
            <a:ext cx="8915400" cy="922115"/>
          </a:xfrm>
        </p:spPr>
        <p:txBody>
          <a:bodyPr anchor="ctr" anchorCtr="0">
            <a:normAutofit/>
          </a:bodyPr>
          <a:lstStyle>
            <a:lvl1pPr algn="l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541834"/>
            <a:ext cx="8915400" cy="4722166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spcBef>
                <a:spcPts val="1800"/>
              </a:spcBef>
              <a:defRPr sz="1800"/>
            </a:lvl2pPr>
            <a:lvl3pPr>
              <a:spcBef>
                <a:spcPts val="1800"/>
              </a:spcBef>
              <a:defRPr sz="1800"/>
            </a:lvl3pPr>
            <a:lvl4pPr>
              <a:spcBef>
                <a:spcPts val="1800"/>
              </a:spcBef>
              <a:defRPr sz="1800"/>
            </a:lvl4pPr>
            <a:lvl5pPr>
              <a:spcBef>
                <a:spcPts val="1800"/>
              </a:spcBef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1C21-4B31-4E88-93A0-4E1BDDDECEF9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FFB2-9362-49DC-9E61-F5ED18A15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63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8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0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1C21-4B31-4E88-93A0-4E1BDDDECEF9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FFB2-9362-49DC-9E61-F5ED18A15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58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1C21-4B31-4E88-93A0-4E1BDDDECEF9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FFB2-9362-49DC-9E61-F5ED18A15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34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1C21-4B31-4E88-93A0-4E1BDDDECEF9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FFB2-9362-49DC-9E61-F5ED18A15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31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1C21-4B31-4E88-93A0-4E1BDDDECEF9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FFB2-9362-49DC-9E61-F5ED18A15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32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1C21-4B31-4E88-93A0-4E1BDDDECEF9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FFB2-9362-49DC-9E61-F5ED18A15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66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1C21-4B31-4E88-93A0-4E1BDDDECEF9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FFB2-9362-49DC-9E61-F5ED18A15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77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8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D1C21-4B31-4E88-93A0-4E1BDDDECEF9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8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8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4FFB2-9362-49DC-9E61-F5ED18A15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3" r:id="rId13"/>
    <p:sldLayoutId id="214748366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tmp"/><Relationship Id="rId3" Type="http://schemas.openxmlformats.org/officeDocument/2006/relationships/image" Target="../media/image55.png"/><Relationship Id="rId7" Type="http://schemas.openxmlformats.org/officeDocument/2006/relationships/image" Target="../media/image57.tm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oo.gl/UV3wMf" TargetMode="External"/><Relationship Id="rId5" Type="http://schemas.openxmlformats.org/officeDocument/2006/relationships/hyperlink" Target="https://www.vedomosti.ru/management/news/2016/04/21/638609-rossiya-chempionom-mira-po-upravleniyu-biznesom" TargetMode="External"/><Relationship Id="rId4" Type="http://schemas.openxmlformats.org/officeDocument/2006/relationships/image" Target="../media/image56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9.jpe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jp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jp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jpeg"/><Relationship Id="rId14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708392" y="268224"/>
            <a:ext cx="1781555" cy="1144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87830" y="1676400"/>
            <a:ext cx="7414259" cy="3239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4385" algn="ctr">
              <a:lnSpc>
                <a:spcPct val="100000"/>
              </a:lnSpc>
            </a:pPr>
            <a:r>
              <a:rPr sz="2000" b="1" dirty="0">
                <a:solidFill>
                  <a:srgbClr val="81B649"/>
                </a:solidFill>
                <a:latin typeface="Arial"/>
                <a:cs typeface="Arial"/>
              </a:rPr>
              <a:t>Чемпионат по </a:t>
            </a:r>
            <a:r>
              <a:rPr sz="2000" b="1" spc="-5" dirty="0">
                <a:solidFill>
                  <a:srgbClr val="81B649"/>
                </a:solidFill>
                <a:latin typeface="Arial"/>
                <a:cs typeface="Arial"/>
              </a:rPr>
              <a:t>стратегии </a:t>
            </a:r>
            <a:r>
              <a:rPr sz="2000" b="1" dirty="0">
                <a:solidFill>
                  <a:srgbClr val="81B649"/>
                </a:solidFill>
                <a:latin typeface="Arial"/>
                <a:cs typeface="Arial"/>
              </a:rPr>
              <a:t>и </a:t>
            </a:r>
            <a:r>
              <a:rPr sz="2000" b="1" spc="-10" dirty="0">
                <a:solidFill>
                  <a:srgbClr val="81B649"/>
                </a:solidFill>
                <a:latin typeface="Arial"/>
                <a:cs typeface="Arial"/>
              </a:rPr>
              <a:t>управлению</a:t>
            </a:r>
            <a:r>
              <a:rPr sz="2000" b="1" spc="-90" dirty="0">
                <a:solidFill>
                  <a:srgbClr val="81B64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1B649"/>
                </a:solidFill>
                <a:latin typeface="Arial"/>
                <a:cs typeface="Arial"/>
              </a:rPr>
              <a:t>бизнесом</a:t>
            </a:r>
            <a:endParaRPr sz="2000" dirty="0">
              <a:latin typeface="Arial"/>
              <a:cs typeface="Arial"/>
            </a:endParaRPr>
          </a:p>
          <a:p>
            <a:pPr marL="796290" algn="ctr">
              <a:lnSpc>
                <a:spcPct val="100000"/>
              </a:lnSpc>
              <a:spcBef>
                <a:spcPts val="580"/>
              </a:spcBef>
            </a:pPr>
            <a:r>
              <a:rPr sz="2800" b="1" spc="-10" dirty="0">
                <a:solidFill>
                  <a:srgbClr val="005873"/>
                </a:solidFill>
                <a:latin typeface="Arial"/>
                <a:cs typeface="Arial"/>
              </a:rPr>
              <a:t>GLOBAL </a:t>
            </a:r>
            <a:r>
              <a:rPr sz="2800" b="1" spc="-5" dirty="0">
                <a:solidFill>
                  <a:srgbClr val="005873"/>
                </a:solidFill>
                <a:latin typeface="Arial"/>
                <a:cs typeface="Arial"/>
              </a:rPr>
              <a:t>MANAGEMENT </a:t>
            </a:r>
            <a:r>
              <a:rPr sz="2800" b="1" spc="-10" dirty="0">
                <a:solidFill>
                  <a:srgbClr val="005873"/>
                </a:solidFill>
                <a:latin typeface="Arial"/>
                <a:cs typeface="Arial"/>
              </a:rPr>
              <a:t>CHALLENGE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4800" b="1" spc="5" dirty="0" smtClean="0">
                <a:solidFill>
                  <a:srgbClr val="438822"/>
                </a:solidFill>
                <a:latin typeface="Arial"/>
                <a:cs typeface="Arial"/>
              </a:rPr>
              <a:t>Кубок Приморья</a:t>
            </a:r>
            <a:endParaRPr sz="48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900"/>
              </a:spcBef>
            </a:pPr>
            <a:r>
              <a:rPr sz="3600" b="1" spc="-15" dirty="0">
                <a:solidFill>
                  <a:srgbClr val="438822"/>
                </a:solidFill>
                <a:latin typeface="Arial"/>
                <a:cs typeface="Arial"/>
              </a:rPr>
              <a:t>выявление </a:t>
            </a:r>
            <a:r>
              <a:rPr sz="3600" b="1" dirty="0">
                <a:solidFill>
                  <a:srgbClr val="438822"/>
                </a:solidFill>
                <a:latin typeface="Arial"/>
                <a:cs typeface="Arial"/>
              </a:rPr>
              <a:t>и развитие </a:t>
            </a:r>
            <a:r>
              <a:rPr sz="3600" b="1" spc="-10" dirty="0">
                <a:solidFill>
                  <a:srgbClr val="438822"/>
                </a:solidFill>
                <a:latin typeface="Arial"/>
                <a:cs typeface="Arial"/>
              </a:rPr>
              <a:t>талантов  </a:t>
            </a:r>
            <a:r>
              <a:rPr sz="3600" b="1" spc="-5" dirty="0">
                <a:solidFill>
                  <a:srgbClr val="438822"/>
                </a:solidFill>
                <a:latin typeface="Arial"/>
                <a:cs typeface="Arial"/>
              </a:rPr>
              <a:t>для </a:t>
            </a:r>
            <a:r>
              <a:rPr sz="3600" b="1" spc="-15" dirty="0">
                <a:solidFill>
                  <a:srgbClr val="438822"/>
                </a:solidFill>
                <a:latin typeface="Arial"/>
                <a:cs typeface="Arial"/>
              </a:rPr>
              <a:t>экономики</a:t>
            </a:r>
            <a:r>
              <a:rPr sz="3600" b="1" spc="-60" dirty="0">
                <a:solidFill>
                  <a:srgbClr val="438822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438822"/>
                </a:solidFill>
                <a:latin typeface="Arial"/>
                <a:cs typeface="Arial"/>
              </a:rPr>
              <a:t>региона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45792" y="2598420"/>
            <a:ext cx="7190232" cy="123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89226" y="2637282"/>
            <a:ext cx="7085965" cy="0"/>
          </a:xfrm>
          <a:custGeom>
            <a:avLst/>
            <a:gdLst/>
            <a:ahLst/>
            <a:cxnLst/>
            <a:rect l="l" t="t" r="r" b="b"/>
            <a:pathLst>
              <a:path w="7085965">
                <a:moveTo>
                  <a:pt x="0" y="0"/>
                </a:moveTo>
                <a:lnTo>
                  <a:pt x="7085583" y="0"/>
                </a:lnTo>
              </a:path>
            </a:pathLst>
          </a:custGeom>
          <a:ln w="38100">
            <a:solidFill>
              <a:srgbClr val="4BA3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57215" y="6089903"/>
            <a:ext cx="1667256" cy="516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94219" y="6039611"/>
            <a:ext cx="1322831" cy="594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14231" y="6039611"/>
            <a:ext cx="775716" cy="6294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09" y="5845069"/>
            <a:ext cx="12900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6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45652" y="0"/>
            <a:ext cx="1260347" cy="1223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" y="6715505"/>
            <a:ext cx="9906000" cy="143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" y="6715505"/>
            <a:ext cx="9906000" cy="143510"/>
          </a:xfrm>
          <a:custGeom>
            <a:avLst/>
            <a:gdLst/>
            <a:ahLst/>
            <a:cxnLst/>
            <a:rect l="l" t="t" r="r" b="b"/>
            <a:pathLst>
              <a:path w="9906000" h="143509">
                <a:moveTo>
                  <a:pt x="0" y="143256"/>
                </a:moveTo>
                <a:lnTo>
                  <a:pt x="9906000" y="143256"/>
                </a:lnTo>
                <a:lnTo>
                  <a:pt x="9906000" y="0"/>
                </a:lnTo>
                <a:lnTo>
                  <a:pt x="0" y="0"/>
                </a:lnTo>
                <a:lnTo>
                  <a:pt x="0" y="143256"/>
                </a:lnTo>
                <a:close/>
              </a:path>
            </a:pathLst>
          </a:custGeom>
          <a:ln w="25907">
            <a:solidFill>
              <a:srgbClr val="005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393" y="168909"/>
            <a:ext cx="9043212" cy="624786"/>
          </a:xfrm>
          <a:prstGeom prst="rect">
            <a:avLst/>
          </a:prstGeom>
        </p:spPr>
        <p:txBody>
          <a:bodyPr vert="horz" wrap="square" lIns="0" tIns="23774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ru-RU" sz="2500" b="1" dirty="0">
                <a:ln w="1905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ОСВЕЩЕНИЕ </a:t>
            </a:r>
            <a:r>
              <a:rPr lang="en-US" sz="2500" b="1" dirty="0">
                <a:ln w="1905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GMC </a:t>
            </a:r>
            <a:r>
              <a:rPr lang="ru-RU" sz="2500" b="1" dirty="0">
                <a:ln w="1905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В СМИ</a:t>
            </a:r>
            <a:endParaRPr sz="2500" b="1" dirty="0">
              <a:ln w="190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52" name="Рисунок 51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507699"/>
            <a:ext cx="3176714" cy="41991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099" y="1205598"/>
            <a:ext cx="975701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Ведомости: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www.vedomosti.ru/management/news/2016/04/21/638609-rossiya-chempionom-mira-po-upravleniyu-biznesom</a:t>
            </a:r>
            <a:endParaRPr lang="ru-RU" dirty="0" smtClean="0"/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Новости Югры: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goo.gl/UV3wMf</a:t>
            </a:r>
            <a:endParaRPr lang="en-US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965" y="2507699"/>
            <a:ext cx="3485786" cy="4147561"/>
          </a:xfrm>
          <a:prstGeom prst="rect">
            <a:avLst/>
          </a:prstGeom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391" y="2507699"/>
            <a:ext cx="2987119" cy="419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3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7873452" y="111363"/>
            <a:ext cx="1781555" cy="1144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820848" y="1329911"/>
            <a:ext cx="7089140" cy="1546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7040" algn="ctr">
              <a:lnSpc>
                <a:spcPct val="100000"/>
              </a:lnSpc>
            </a:pPr>
            <a:r>
              <a:rPr sz="2000" b="1" dirty="0">
                <a:solidFill>
                  <a:srgbClr val="81B649"/>
                </a:solidFill>
                <a:latin typeface="Arial"/>
                <a:cs typeface="Arial"/>
              </a:rPr>
              <a:t>Чемпионат по </a:t>
            </a:r>
            <a:r>
              <a:rPr sz="2000" b="1" spc="-5" dirty="0">
                <a:solidFill>
                  <a:srgbClr val="81B649"/>
                </a:solidFill>
                <a:latin typeface="Arial"/>
                <a:cs typeface="Arial"/>
              </a:rPr>
              <a:t>стратегии </a:t>
            </a:r>
            <a:r>
              <a:rPr sz="2000" b="1" dirty="0">
                <a:solidFill>
                  <a:srgbClr val="81B649"/>
                </a:solidFill>
                <a:latin typeface="Arial"/>
                <a:cs typeface="Arial"/>
              </a:rPr>
              <a:t>и </a:t>
            </a:r>
            <a:r>
              <a:rPr sz="2000" b="1" spc="-10" dirty="0" err="1">
                <a:solidFill>
                  <a:srgbClr val="81B649"/>
                </a:solidFill>
                <a:latin typeface="Arial"/>
                <a:cs typeface="Arial"/>
              </a:rPr>
              <a:t>управлению</a:t>
            </a:r>
            <a:r>
              <a:rPr sz="2000" b="1" spc="-90" dirty="0">
                <a:solidFill>
                  <a:srgbClr val="81B649"/>
                </a:solidFill>
                <a:latin typeface="Arial"/>
                <a:cs typeface="Arial"/>
              </a:rPr>
              <a:t> </a:t>
            </a:r>
            <a:r>
              <a:rPr sz="2000" b="1" spc="-5" dirty="0" err="1" smtClean="0">
                <a:solidFill>
                  <a:srgbClr val="81B649"/>
                </a:solidFill>
                <a:latin typeface="Arial"/>
                <a:cs typeface="Arial"/>
              </a:rPr>
              <a:t>бизнесом</a:t>
            </a:r>
            <a:endParaRPr lang="ru-RU" sz="2000" dirty="0">
              <a:latin typeface="Arial"/>
              <a:cs typeface="Arial"/>
            </a:endParaRPr>
          </a:p>
          <a:p>
            <a:pPr marL="447040" algn="ctr">
              <a:lnSpc>
                <a:spcPct val="100000"/>
              </a:lnSpc>
            </a:pPr>
            <a:r>
              <a:rPr sz="2800" b="1" spc="-10" dirty="0" smtClean="0">
                <a:solidFill>
                  <a:srgbClr val="005873"/>
                </a:solidFill>
                <a:latin typeface="Arial"/>
                <a:cs typeface="Arial"/>
              </a:rPr>
              <a:t>GLOBAL </a:t>
            </a:r>
            <a:r>
              <a:rPr sz="2800" b="1" spc="-5" dirty="0">
                <a:solidFill>
                  <a:srgbClr val="005873"/>
                </a:solidFill>
                <a:latin typeface="Arial"/>
                <a:cs typeface="Arial"/>
              </a:rPr>
              <a:t>MANAGEMENT </a:t>
            </a:r>
            <a:r>
              <a:rPr sz="2800" b="1" spc="-10" dirty="0">
                <a:solidFill>
                  <a:srgbClr val="005873"/>
                </a:solidFill>
                <a:latin typeface="Arial"/>
                <a:cs typeface="Arial"/>
              </a:rPr>
              <a:t>CHALLENGE</a:t>
            </a:r>
            <a:endParaRPr sz="2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lang="en-US" sz="2800" b="1" spc="-20" dirty="0">
                <a:solidFill>
                  <a:srgbClr val="438822"/>
                </a:solidFill>
                <a:latin typeface="Arial"/>
                <a:cs typeface="Arial"/>
              </a:rPr>
              <a:t>http://globalmanager.ru/primorsky_kray</a:t>
            </a:r>
            <a:endParaRPr sz="2800" dirty="0" smtClean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921199" y="2349000"/>
            <a:ext cx="7085965" cy="0"/>
          </a:xfrm>
          <a:custGeom>
            <a:avLst/>
            <a:gdLst/>
            <a:ahLst/>
            <a:cxnLst/>
            <a:rect l="l" t="t" r="r" b="b"/>
            <a:pathLst>
              <a:path w="7085965">
                <a:moveTo>
                  <a:pt x="0" y="0"/>
                </a:moveTo>
                <a:lnTo>
                  <a:pt x="7085583" y="0"/>
                </a:lnTo>
              </a:path>
            </a:pathLst>
          </a:custGeom>
          <a:ln w="38100">
            <a:solidFill>
              <a:srgbClr val="4BA3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65418" y="6187410"/>
            <a:ext cx="1667256" cy="516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12037" y="6109686"/>
            <a:ext cx="1322831" cy="594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714231" y="6092160"/>
            <a:ext cx="775716" cy="6294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1128000" y="3972521"/>
            <a:ext cx="3465564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sz="2000" dirty="0">
                <a:latin typeface="DaxlineCyrSC-Bold" panose="02000503050000020004" pitchFamily="50" charset="-52"/>
              </a:rPr>
              <a:t>Елена Климчук</a:t>
            </a:r>
          </a:p>
          <a:p>
            <a:pPr>
              <a:spcBef>
                <a:spcPts val="600"/>
              </a:spcBef>
              <a:buNone/>
            </a:pPr>
            <a:r>
              <a:rPr lang="ru-RU" sz="2000" dirty="0"/>
              <a:t>Тел.: </a:t>
            </a:r>
            <a:r>
              <a:rPr lang="en-US" sz="2000" dirty="0"/>
              <a:t>+7 (9</a:t>
            </a:r>
            <a:r>
              <a:rPr lang="ru-RU" sz="2000" dirty="0"/>
              <a:t>25</a:t>
            </a:r>
            <a:r>
              <a:rPr lang="en-US" sz="2000" dirty="0"/>
              <a:t>)</a:t>
            </a:r>
            <a:r>
              <a:rPr lang="ru-RU" sz="2000" dirty="0"/>
              <a:t> 619-20-94</a:t>
            </a:r>
            <a:endParaRPr lang="en-US" sz="2000" dirty="0"/>
          </a:p>
          <a:p>
            <a:pPr>
              <a:spcBef>
                <a:spcPts val="600"/>
              </a:spcBef>
              <a:buNone/>
            </a:pPr>
            <a:r>
              <a:rPr lang="ru-RU" sz="2000" dirty="0"/>
              <a:t>Тел.: +7 (495) 933-80-36</a:t>
            </a:r>
            <a:endParaRPr lang="en-US" sz="2000" dirty="0"/>
          </a:p>
          <a:p>
            <a:pPr>
              <a:spcBef>
                <a:spcPts val="600"/>
              </a:spcBef>
              <a:buNone/>
            </a:pPr>
            <a:r>
              <a:rPr lang="en-US" sz="2000" dirty="0"/>
              <a:t>E-mail: klimchuk-ey@ranepa.ru</a:t>
            </a:r>
            <a:endParaRPr lang="ru-RU" sz="2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464182" y="4037715"/>
            <a:ext cx="44884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DaxlineCyrSC-Bold" panose="02000503050000020004" pitchFamily="50" charset="-52"/>
              </a:rPr>
              <a:t>Евгения Медведкина</a:t>
            </a:r>
            <a:endParaRPr lang="en-US" sz="2000" dirty="0" smtClean="0">
              <a:latin typeface="DaxlineCyrSC-Bold" panose="02000503050000020004" pitchFamily="50" charset="-52"/>
            </a:endParaRPr>
          </a:p>
          <a:p>
            <a:r>
              <a:rPr lang="ru-RU" sz="2000" dirty="0" smtClean="0"/>
              <a:t>Тел</a:t>
            </a:r>
            <a:r>
              <a:rPr lang="ru-RU" sz="2000" dirty="0"/>
              <a:t>.: </a:t>
            </a:r>
            <a:r>
              <a:rPr lang="en-US" sz="2000" dirty="0"/>
              <a:t>+7 (</a:t>
            </a:r>
            <a:r>
              <a:rPr lang="en-US" sz="2000" dirty="0" smtClean="0"/>
              <a:t>916</a:t>
            </a:r>
            <a:r>
              <a:rPr lang="ru-RU" sz="2000" dirty="0" smtClean="0"/>
              <a:t>) 1</a:t>
            </a:r>
            <a:r>
              <a:rPr lang="en-US" sz="2000" dirty="0" smtClean="0"/>
              <a:t>34</a:t>
            </a:r>
            <a:r>
              <a:rPr lang="ru-RU" sz="2000" dirty="0" smtClean="0"/>
              <a:t>-6</a:t>
            </a:r>
            <a:r>
              <a:rPr lang="en-US" sz="2000" dirty="0" smtClean="0"/>
              <a:t>8-27</a:t>
            </a:r>
            <a:endParaRPr lang="en-US" sz="2000" dirty="0"/>
          </a:p>
          <a:p>
            <a:pPr>
              <a:spcBef>
                <a:spcPts val="600"/>
              </a:spcBef>
              <a:buNone/>
            </a:pPr>
            <a:r>
              <a:rPr lang="ru-RU" sz="2000" dirty="0"/>
              <a:t>Тел.: +7 (495</a:t>
            </a:r>
            <a:r>
              <a:rPr lang="ru-RU" sz="2000"/>
              <a:t>) </a:t>
            </a:r>
            <a:r>
              <a:rPr lang="ru-RU" sz="2000" smtClean="0"/>
              <a:t>933-80-34</a:t>
            </a:r>
            <a:endParaRPr lang="en-US" sz="2000" dirty="0"/>
          </a:p>
          <a:p>
            <a:pPr>
              <a:spcBef>
                <a:spcPts val="600"/>
              </a:spcBef>
              <a:buNone/>
            </a:pPr>
            <a:r>
              <a:rPr lang="en-US" sz="2000" dirty="0"/>
              <a:t>E-mail: </a:t>
            </a:r>
            <a:r>
              <a:rPr lang="en-US" sz="2000" dirty="0" smtClean="0"/>
              <a:t>medvedkina-eb@ranepa.ru</a:t>
            </a:r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738" y="6023945"/>
            <a:ext cx="1139803" cy="7658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41166" y="3134515"/>
            <a:ext cx="6867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DaxlineCyrSC-Bold" panose="02000503050000020004" pitchFamily="50" charset="-52"/>
              </a:rPr>
              <a:t>Регистрация до 10:00 по М</a:t>
            </a:r>
            <a:r>
              <a:rPr lang="en-US" sz="2400" dirty="0">
                <a:latin typeface="DaxlineCyrSC-Bold" panose="02000503050000020004" pitchFamily="50" charset="-52"/>
              </a:rPr>
              <a:t>SK </a:t>
            </a:r>
            <a:r>
              <a:rPr lang="ru-RU" sz="2400" dirty="0">
                <a:latin typeface="DaxlineCyrSC-Bold" panose="02000503050000020004" pitchFamily="50" charset="-52"/>
              </a:rPr>
              <a:t>13 ноября 2017</a:t>
            </a:r>
          </a:p>
        </p:txBody>
      </p:sp>
    </p:spTree>
    <p:extLst>
      <p:ext uri="{BB962C8B-B14F-4D97-AF65-F5344CB8AC3E}">
        <p14:creationId xmlns:p14="http://schemas.microsoft.com/office/powerpoint/2010/main" val="24059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>
          <a:xfrm>
            <a:off x="0" y="6714000"/>
            <a:ext cx="9906000" cy="144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Subtitle 2"/>
          <p:cNvSpPr txBox="1">
            <a:spLocks/>
          </p:cNvSpPr>
          <p:nvPr/>
        </p:nvSpPr>
        <p:spPr bwMode="auto">
          <a:xfrm>
            <a:off x="543002" y="378659"/>
            <a:ext cx="6795000" cy="46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500" b="1" dirty="0" smtClean="0">
                <a:ln w="1905"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КУБОК ПРИМОРСКОГО КАРЯ</a:t>
            </a:r>
            <a:endParaRPr lang="pt-PT" altLang="ru-RU" sz="2500" b="1" dirty="0">
              <a:ln w="1905"/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r="7630"/>
          <a:stretch/>
        </p:blipFill>
        <p:spPr>
          <a:xfrm>
            <a:off x="-7007" y="1231200"/>
            <a:ext cx="3160007" cy="548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579330" y="1494000"/>
            <a:ext cx="57836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DaxlineCyrSC-Regular" panose="02000503040000020004" pitchFamily="50" charset="-52"/>
              </a:rPr>
              <a:t>Что такое Кубок Приморского края? 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DaxlineCyrSC-Regular" panose="02000503040000020004" pitchFamily="50" charset="-52"/>
              </a:rPr>
              <a:t>Состязание кадровых резервов представителей малого и среднего предпринимательства края;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DaxlineCyrSC-Regular" panose="02000503040000020004" pitchFamily="50" charset="-52"/>
              </a:rPr>
              <a:t>Поиск и отбор лучшей управленческой команды;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DaxlineCyrSC-Regular" panose="02000503040000020004" pitchFamily="50" charset="-52"/>
              </a:rPr>
              <a:t>Среда, где кадровый резерв, руководство и </a:t>
            </a:r>
            <a:r>
              <a:rPr lang="en-US" sz="1600" dirty="0" smtClean="0">
                <a:latin typeface="DaxlineCyrSC-Regular" panose="02000503040000020004" pitchFamily="50" charset="-52"/>
              </a:rPr>
              <a:t>HR </a:t>
            </a:r>
            <a:r>
              <a:rPr lang="ru-RU" sz="1600" dirty="0" smtClean="0">
                <a:latin typeface="DaxlineCyrSC-Regular" panose="02000503040000020004" pitchFamily="50" charset="-52"/>
              </a:rPr>
              <a:t>говорят на одном бизнес-языке;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DaxlineCyrSC-Regular" panose="02000503040000020004" pitchFamily="50" charset="-52"/>
              </a:rPr>
              <a:t>Деловая площадка для обмена опытом и приобретения новых контактов.</a:t>
            </a:r>
          </a:p>
          <a:p>
            <a:pPr marL="285750" indent="-285750" algn="just">
              <a:buFontTx/>
              <a:buChar char="-"/>
            </a:pPr>
            <a:r>
              <a:rPr lang="ru-RU" sz="1600" dirty="0" err="1" smtClean="0">
                <a:latin typeface="DaxlineCyrSC-Regular" panose="02000503040000020004" pitchFamily="50" charset="-52"/>
              </a:rPr>
              <a:t>Геймификация</a:t>
            </a:r>
            <a:r>
              <a:rPr lang="ru-RU" sz="1600" dirty="0" smtClean="0">
                <a:latin typeface="DaxlineCyrSC-Regular" panose="02000503040000020004" pitchFamily="50" charset="-52"/>
              </a:rPr>
              <a:t> в обучении и развитии персонала.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3648000" y="4338900"/>
            <a:ext cx="5944953" cy="2422103"/>
            <a:chOff x="7798380" y="4532424"/>
            <a:chExt cx="4221015" cy="2592855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798380" y="4532424"/>
              <a:ext cx="4221015" cy="25928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latin typeface="DaxlineCyrSC-Regular" panose="02000503040000020004" pitchFamily="50" charset="-52"/>
                </a:rPr>
                <a:t>Инструмент для развития сотрудников:</a:t>
              </a:r>
            </a:p>
            <a:p>
              <a:pPr marL="285750" indent="-285750">
                <a:buFontTx/>
                <a:buChar char="-"/>
              </a:pPr>
              <a:r>
                <a:rPr lang="ru-RU" sz="1600" dirty="0" smtClean="0">
                  <a:latin typeface="DaxlineCyrSC-Regular" panose="02000503040000020004" pitchFamily="50" charset="-52"/>
                </a:rPr>
                <a:t>Целостное </a:t>
              </a:r>
              <a:r>
                <a:rPr lang="ru-RU" sz="1600" dirty="0">
                  <a:latin typeface="DaxlineCyrSC-Regular" panose="02000503040000020004" pitchFamily="50" charset="-52"/>
                </a:rPr>
                <a:t>понимание бизнеса: навыки стратегического управления и принятия </a:t>
              </a:r>
              <a:r>
                <a:rPr lang="ru-RU" sz="1600" dirty="0" smtClean="0">
                  <a:latin typeface="DaxlineCyrSC-Regular" panose="02000503040000020004" pitchFamily="50" charset="-52"/>
                </a:rPr>
                <a:t>решений.</a:t>
              </a:r>
            </a:p>
            <a:p>
              <a:pPr marL="285750" indent="-285750">
                <a:buFontTx/>
                <a:buChar char="-"/>
              </a:pPr>
              <a:r>
                <a:rPr lang="ru-RU" sz="1600" dirty="0" smtClean="0">
                  <a:latin typeface="DaxlineCyrSC-Regular" panose="02000503040000020004" pitchFamily="50" charset="-52"/>
                </a:rPr>
                <a:t>Гибкость</a:t>
              </a:r>
              <a:r>
                <a:rPr lang="ru-RU" sz="1600" dirty="0">
                  <a:latin typeface="DaxlineCyrSC-Regular" panose="02000503040000020004" pitchFamily="50" charset="-52"/>
                </a:rPr>
                <a:t>: навыки принятия решений в быстро меняющихся условиях </a:t>
              </a:r>
              <a:r>
                <a:rPr lang="ru-RU" sz="1600" dirty="0" smtClean="0">
                  <a:latin typeface="DaxlineCyrSC-Regular" panose="02000503040000020004" pitchFamily="50" charset="-52"/>
                </a:rPr>
                <a:t>рынка</a:t>
              </a:r>
            </a:p>
            <a:p>
              <a:pPr marL="285750" indent="-285750">
                <a:buFontTx/>
                <a:buChar char="-"/>
              </a:pPr>
              <a:r>
                <a:rPr lang="ru-RU" sz="1600" dirty="0" smtClean="0">
                  <a:latin typeface="DaxlineCyrSC-Regular" panose="02000503040000020004" pitchFamily="50" charset="-52"/>
                </a:rPr>
                <a:t>Вызов</a:t>
              </a:r>
              <a:r>
                <a:rPr lang="ru-RU" sz="1600" dirty="0">
                  <a:latin typeface="DaxlineCyrSC-Regular" panose="02000503040000020004" pitchFamily="50" charset="-52"/>
                </a:rPr>
                <a:t>: сотрудники компании бросают вызов конкурентам. чтобы </a:t>
              </a:r>
              <a:r>
                <a:rPr lang="ru-RU" sz="1600" dirty="0" smtClean="0">
                  <a:latin typeface="DaxlineCyrSC-Regular" panose="02000503040000020004" pitchFamily="50" charset="-52"/>
                </a:rPr>
                <a:t>завоевать компании право </a:t>
              </a:r>
              <a:r>
                <a:rPr lang="ru-RU" sz="1600" dirty="0">
                  <a:latin typeface="DaxlineCyrSC-Regular" panose="02000503040000020004" pitchFamily="50" charset="-52"/>
                </a:rPr>
                <a:t>называться </a:t>
              </a:r>
              <a:r>
                <a:rPr lang="ru-RU" sz="1600" dirty="0" smtClean="0">
                  <a:latin typeface="DaxlineCyrSC-Regular" panose="02000503040000020004" pitchFamily="50" charset="-52"/>
                </a:rPr>
                <a:t>лучшей.</a:t>
              </a:r>
              <a:endParaRPr lang="ru-RU" sz="1600" dirty="0">
                <a:latin typeface="DaxlineCyrSC-Regular" panose="02000503040000020004" pitchFamily="50" charset="-52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798380" y="4532424"/>
              <a:ext cx="4101699" cy="2215930"/>
            </a:xfrm>
            <a:prstGeom prst="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2553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Алена\Desktop\IMG_58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/>
          <a:stretch/>
        </p:blipFill>
        <p:spPr bwMode="auto">
          <a:xfrm>
            <a:off x="361951" y="5274000"/>
            <a:ext cx="1914054" cy="1440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4"/>
          <p:cNvSpPr>
            <a:spLocks noGrp="1"/>
          </p:cNvSpPr>
          <p:nvPr>
            <p:ph idx="1"/>
          </p:nvPr>
        </p:nvSpPr>
        <p:spPr>
          <a:xfrm>
            <a:off x="471247" y="1539000"/>
            <a:ext cx="8964612" cy="3644900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921A1D"/>
              </a:buClr>
              <a:buNone/>
            </a:pPr>
            <a:r>
              <a:rPr lang="ru-RU" altLang="ru-RU" sz="1700" dirty="0">
                <a:solidFill>
                  <a:schemeClr val="accent3">
                    <a:lumMod val="75000"/>
                  </a:schemeClr>
                </a:solidFill>
                <a:latin typeface="DaxlineCyrSC-Regular (Основной текст)"/>
              </a:rPr>
              <a:t>- </a:t>
            </a:r>
            <a:r>
              <a:rPr kumimoji="0" lang="ru-RU" altLang="ru-RU" sz="1900" b="1" dirty="0">
                <a:solidFill>
                  <a:schemeClr val="accent3">
                    <a:lumMod val="75000"/>
                  </a:schemeClr>
                </a:solidFill>
                <a:latin typeface="DaxlineCyrSC-Regular (Основной текст)"/>
                <a:cs typeface="Tahoma" pitchFamily="34" charset="0"/>
              </a:rPr>
              <a:t>Крупнейшая в мире интерактивная онлайн образовательная программа </a:t>
            </a:r>
            <a:r>
              <a:rPr kumimoji="0" lang="ru-RU" altLang="ru-RU" sz="1900" dirty="0">
                <a:solidFill>
                  <a:srgbClr val="404040"/>
                </a:solidFill>
                <a:latin typeface="DaxlineCyrSC-Regular (Основной текст)"/>
                <a:cs typeface="Tahoma" pitchFamily="34" charset="0"/>
              </a:rPr>
              <a:t>в формате соревнования по управлению бизнесом и стратегии</a:t>
            </a:r>
            <a:r>
              <a:rPr kumimoji="0" lang="en-US" altLang="ru-RU" sz="1900" dirty="0">
                <a:solidFill>
                  <a:srgbClr val="404040"/>
                </a:solidFill>
                <a:latin typeface="DaxlineCyrSC-Regular (Основной текст)"/>
                <a:cs typeface="Tahoma" pitchFamily="34" charset="0"/>
              </a:rPr>
              <a:t>.</a:t>
            </a:r>
            <a:endParaRPr kumimoji="0" lang="ru-RU" altLang="ru-RU" sz="1900" dirty="0">
              <a:solidFill>
                <a:srgbClr val="404040"/>
              </a:solidFill>
              <a:latin typeface="DaxlineCyrSC-Regular (Основной текст)"/>
              <a:cs typeface="Tahoma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921A1D"/>
              </a:buClr>
              <a:buNone/>
            </a:pPr>
            <a:r>
              <a:rPr lang="ru-RU" altLang="ru-RU" sz="1900" dirty="0">
                <a:solidFill>
                  <a:schemeClr val="accent3">
                    <a:lumMod val="75000"/>
                  </a:schemeClr>
                </a:solidFill>
                <a:latin typeface="DaxlineCyrSC-Regular (Основной текст)"/>
              </a:rPr>
              <a:t>- </a:t>
            </a:r>
            <a:r>
              <a:rPr kumimoji="0" lang="ru-RU" altLang="ru-RU" sz="1900" dirty="0">
                <a:solidFill>
                  <a:srgbClr val="404040"/>
                </a:solidFill>
                <a:latin typeface="DaxlineCyrSC-Regular (Основной текст)"/>
                <a:cs typeface="Tahoma" pitchFamily="34" charset="0"/>
              </a:rPr>
              <a:t>В основе - комплексный компьютерный</a:t>
            </a:r>
            <a:r>
              <a:rPr kumimoji="0" lang="ru-RU" altLang="ru-RU" sz="1900" dirty="0">
                <a:latin typeface="DaxlineCyrSC-Regular (Основной текст)"/>
              </a:rPr>
              <a:t> </a:t>
            </a:r>
            <a:r>
              <a:rPr kumimoji="0" lang="ru-RU" altLang="ru-RU" sz="1900" b="1" dirty="0">
                <a:solidFill>
                  <a:schemeClr val="accent3">
                    <a:lumMod val="75000"/>
                  </a:schemeClr>
                </a:solidFill>
                <a:latin typeface="DaxlineCyrSC-Regular (Основной текст)"/>
                <a:cs typeface="Tahoma" pitchFamily="34" charset="0"/>
              </a:rPr>
              <a:t>бизнес-симулятор</a:t>
            </a:r>
            <a:br>
              <a:rPr kumimoji="0" lang="ru-RU" altLang="ru-RU" sz="1900" b="1" dirty="0">
                <a:solidFill>
                  <a:schemeClr val="accent3">
                    <a:lumMod val="75000"/>
                  </a:schemeClr>
                </a:solidFill>
                <a:latin typeface="DaxlineCyrSC-Regular (Основной текст)"/>
                <a:cs typeface="Tahoma" pitchFamily="34" charset="0"/>
              </a:rPr>
            </a:br>
            <a:r>
              <a:rPr kumimoji="0" lang="ru-RU" altLang="ru-RU" sz="1900" dirty="0">
                <a:solidFill>
                  <a:srgbClr val="404040"/>
                </a:solidFill>
                <a:latin typeface="DaxlineCyrSC-Regular (Основной текст)"/>
                <a:cs typeface="Tahoma" pitchFamily="34" charset="0"/>
              </a:rPr>
              <a:t>(учебная модель деятельности коммерческой компании</a:t>
            </a:r>
            <a:r>
              <a:rPr kumimoji="0" lang="en-US" altLang="ru-RU" sz="1900" dirty="0">
                <a:solidFill>
                  <a:srgbClr val="404040"/>
                </a:solidFill>
                <a:latin typeface="DaxlineCyrSC-Regular (Основной текст)"/>
                <a:cs typeface="Tahoma" pitchFamily="34" charset="0"/>
              </a:rPr>
              <a:t> </a:t>
            </a:r>
            <a:r>
              <a:rPr kumimoji="0" lang="ru-RU" altLang="ru-RU" sz="1900" dirty="0">
                <a:solidFill>
                  <a:srgbClr val="404040"/>
                </a:solidFill>
                <a:latin typeface="DaxlineCyrSC-Regular (Основной текст)"/>
                <a:cs typeface="Tahoma" pitchFamily="34" charset="0"/>
              </a:rPr>
              <a:t>среднего бизнеса производственной сферы, выходящей на мировой рынок</a:t>
            </a:r>
            <a:r>
              <a:rPr kumimoji="0" lang="ru-RU" altLang="ru-RU" sz="1900" dirty="0" smtClean="0">
                <a:solidFill>
                  <a:srgbClr val="404040"/>
                </a:solidFill>
                <a:latin typeface="DaxlineCyrSC-Regular (Основной текст)"/>
                <a:cs typeface="Tahoma" pitchFamily="34" charset="0"/>
              </a:rPr>
              <a:t>).</a:t>
            </a:r>
            <a:endParaRPr kumimoji="0" lang="en-US" altLang="ru-RU" sz="1900" dirty="0">
              <a:solidFill>
                <a:srgbClr val="404040"/>
              </a:solidFill>
              <a:latin typeface="DaxlineCyrSC-Regular (Основной текст)"/>
              <a:cs typeface="Tahoma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921A1D"/>
              </a:buClr>
              <a:buNone/>
            </a:pPr>
            <a:r>
              <a:rPr lang="ru-RU" altLang="ru-RU" sz="1900" dirty="0">
                <a:solidFill>
                  <a:schemeClr val="accent3">
                    <a:lumMod val="75000"/>
                  </a:schemeClr>
                </a:solidFill>
                <a:latin typeface="DaxlineCyrSC-Regular (Основной текст)"/>
              </a:rPr>
              <a:t>- </a:t>
            </a:r>
            <a:r>
              <a:rPr kumimoji="0" lang="ru-RU" altLang="ru-RU" sz="1900" dirty="0">
                <a:solidFill>
                  <a:srgbClr val="404040"/>
                </a:solidFill>
                <a:latin typeface="DaxlineCyrSC-Regular (Основной текст)"/>
                <a:cs typeface="Tahoma" pitchFamily="34" charset="0"/>
              </a:rPr>
              <a:t>Программа</a:t>
            </a:r>
            <a:r>
              <a:rPr kumimoji="0" lang="ru-RU" altLang="ru-RU" sz="1900" dirty="0">
                <a:latin typeface="DaxlineCyrSC-Regular (Основной текст)"/>
              </a:rPr>
              <a:t> </a:t>
            </a:r>
            <a:r>
              <a:rPr kumimoji="0" lang="ru-RU" altLang="ru-RU" sz="1900" b="1" dirty="0">
                <a:solidFill>
                  <a:schemeClr val="accent3">
                    <a:lumMod val="75000"/>
                  </a:schemeClr>
                </a:solidFill>
                <a:latin typeface="DaxlineCyrSC-Regular (Основной текст)"/>
              </a:rPr>
              <a:t>аккредитована </a:t>
            </a:r>
            <a:r>
              <a:rPr kumimoji="0" lang="en-US" altLang="ru-RU" sz="1900" b="1" dirty="0">
                <a:solidFill>
                  <a:schemeClr val="accent3">
                    <a:lumMod val="75000"/>
                  </a:schemeClr>
                </a:solidFill>
                <a:latin typeface="DaxlineCyrSC-Regular (Основной текст)"/>
              </a:rPr>
              <a:t>EFMD </a:t>
            </a:r>
            <a:r>
              <a:rPr kumimoji="0" lang="en-US" altLang="ru-RU" sz="1900" dirty="0">
                <a:solidFill>
                  <a:srgbClr val="404040"/>
                </a:solidFill>
                <a:latin typeface="DaxlineCyrSC-Regular (Основной текст)"/>
                <a:cs typeface="Tahoma" pitchFamily="34" charset="0"/>
              </a:rPr>
              <a:t>(</a:t>
            </a:r>
            <a:r>
              <a:rPr kumimoji="0" lang="ru-RU" altLang="ru-RU" sz="1900" dirty="0">
                <a:solidFill>
                  <a:srgbClr val="404040"/>
                </a:solidFill>
                <a:latin typeface="DaxlineCyrSC-Regular (Основной текст)"/>
                <a:cs typeface="Tahoma" pitchFamily="34" charset="0"/>
              </a:rPr>
              <a:t>Европейским фонд развития менеджмента) как высокотехнологичный инструмент для обучения и оценки управленческих и </a:t>
            </a:r>
            <a:r>
              <a:rPr kumimoji="0" lang="ru-RU" altLang="ru-RU" sz="1900" dirty="0" smtClean="0">
                <a:solidFill>
                  <a:srgbClr val="404040"/>
                </a:solidFill>
                <a:latin typeface="DaxlineCyrSC-Regular (Основной текст)"/>
                <a:cs typeface="Tahoma" pitchFamily="34" charset="0"/>
              </a:rPr>
              <a:t>бизнес-компетенций.</a:t>
            </a:r>
            <a:endParaRPr kumimoji="0" lang="ru-RU" altLang="ru-RU" sz="1900" dirty="0">
              <a:solidFill>
                <a:schemeClr val="accent3">
                  <a:lumMod val="75000"/>
                </a:schemeClr>
              </a:solidFill>
              <a:latin typeface="DaxlineCyrSC-Regular (Основной текст)"/>
              <a:cs typeface="Tahoma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921A1D"/>
              </a:buClr>
              <a:buNone/>
            </a:pPr>
            <a:r>
              <a:rPr lang="ru-RU" altLang="ru-RU" sz="1900" dirty="0">
                <a:solidFill>
                  <a:schemeClr val="accent3">
                    <a:lumMod val="75000"/>
                  </a:schemeClr>
                </a:solidFill>
                <a:latin typeface="DaxlineCyrSC-Regular (Основной текст)"/>
              </a:rPr>
              <a:t>- </a:t>
            </a:r>
            <a:r>
              <a:rPr kumimoji="0" lang="ru-RU" altLang="ru-RU" sz="1900" dirty="0">
                <a:solidFill>
                  <a:srgbClr val="404040"/>
                </a:solidFill>
                <a:latin typeface="DaxlineCyrSC-Regular (Основной текст)"/>
                <a:cs typeface="Tahoma" pitchFamily="34" charset="0"/>
              </a:rPr>
              <a:t>Проводится с 1980 года. За 35 лет более </a:t>
            </a:r>
            <a:r>
              <a:rPr kumimoji="0" lang="ru-RU" altLang="ru-RU" sz="1900" b="1" dirty="0">
                <a:solidFill>
                  <a:schemeClr val="accent3">
                    <a:lumMod val="75000"/>
                  </a:schemeClr>
                </a:solidFill>
                <a:latin typeface="DaxlineCyrSC-Regular (Основной текст)"/>
              </a:rPr>
              <a:t>500 000</a:t>
            </a:r>
            <a:r>
              <a:rPr kumimoji="0" lang="ru-RU" altLang="ru-RU" sz="1900" dirty="0">
                <a:solidFill>
                  <a:schemeClr val="accent3">
                    <a:lumMod val="75000"/>
                  </a:schemeClr>
                </a:solidFill>
                <a:latin typeface="DaxlineCyrSC-Regular (Основной текст)"/>
              </a:rPr>
              <a:t> </a:t>
            </a:r>
            <a:r>
              <a:rPr kumimoji="0" lang="ru-RU" altLang="ru-RU" sz="1900" b="1" dirty="0">
                <a:solidFill>
                  <a:schemeClr val="accent3">
                    <a:lumMod val="75000"/>
                  </a:schemeClr>
                </a:solidFill>
                <a:latin typeface="DaxlineCyrSC-Regular (Основной текст)"/>
              </a:rPr>
              <a:t>участников</a:t>
            </a:r>
            <a:r>
              <a:rPr kumimoji="0" lang="ru-RU" altLang="ru-RU" sz="1900" dirty="0">
                <a:solidFill>
                  <a:schemeClr val="accent3">
                    <a:lumMod val="75000"/>
                  </a:schemeClr>
                </a:solidFill>
                <a:latin typeface="DaxlineCyrSC-Regular (Основной текст)"/>
              </a:rPr>
              <a:t> из </a:t>
            </a:r>
            <a:r>
              <a:rPr kumimoji="0" lang="ru-RU" altLang="ru-RU" sz="1900" b="1" dirty="0">
                <a:solidFill>
                  <a:schemeClr val="accent3">
                    <a:lumMod val="75000"/>
                  </a:schemeClr>
                </a:solidFill>
                <a:latin typeface="DaxlineCyrSC-Regular (Основной текст)"/>
              </a:rPr>
              <a:t>30+ стран</a:t>
            </a:r>
            <a:r>
              <a:rPr kumimoji="0" lang="ru-RU" altLang="ru-RU" sz="1900" dirty="0">
                <a:solidFill>
                  <a:schemeClr val="accent3">
                    <a:lumMod val="75000"/>
                  </a:schemeClr>
                </a:solidFill>
                <a:latin typeface="DaxlineCyrSC-Regular (Основной текст)"/>
              </a:rPr>
              <a:t>.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921A1D"/>
              </a:buClr>
              <a:buNone/>
            </a:pPr>
            <a:r>
              <a:rPr lang="ru-RU" altLang="ru-RU" sz="1900" dirty="0">
                <a:solidFill>
                  <a:schemeClr val="accent3">
                    <a:lumMod val="75000"/>
                  </a:schemeClr>
                </a:solidFill>
                <a:latin typeface="DaxlineCyrSC-Regular (Основной текст)"/>
              </a:rPr>
              <a:t>- </a:t>
            </a:r>
            <a:r>
              <a:rPr kumimoji="0" lang="ru-RU" altLang="ru-RU" sz="1900" b="1" dirty="0">
                <a:solidFill>
                  <a:schemeClr val="accent3">
                    <a:lumMod val="75000"/>
                  </a:schemeClr>
                </a:solidFill>
                <a:latin typeface="DaxlineCyrSC-Regular (Основной текст)"/>
              </a:rPr>
              <a:t>В России с 2006 года</a:t>
            </a:r>
            <a:r>
              <a:rPr kumimoji="0" lang="ru-RU" altLang="ru-RU" sz="1900" dirty="0">
                <a:solidFill>
                  <a:schemeClr val="accent3">
                    <a:lumMod val="75000"/>
                  </a:schemeClr>
                </a:solidFill>
                <a:latin typeface="DaxlineCyrSC-Regular (Основной текст)"/>
              </a:rPr>
              <a:t>. </a:t>
            </a:r>
            <a:r>
              <a:rPr kumimoji="0" lang="ru-RU" altLang="ru-RU" sz="1900" dirty="0">
                <a:solidFill>
                  <a:srgbClr val="404040"/>
                </a:solidFill>
                <a:latin typeface="DaxlineCyrSC-Regular (Основной текст)"/>
                <a:cs typeface="Tahoma" pitchFamily="34" charset="0"/>
              </a:rPr>
              <a:t>Организаторы – </a:t>
            </a:r>
            <a:r>
              <a:rPr kumimoji="0" lang="ru-RU" altLang="ru-RU" sz="1900" b="1" dirty="0">
                <a:solidFill>
                  <a:schemeClr val="accent3">
                    <a:lumMod val="75000"/>
                  </a:schemeClr>
                </a:solidFill>
                <a:latin typeface="DaxlineCyrSC-Regular (Основной текст)"/>
              </a:rPr>
              <a:t>РАНХиГС</a:t>
            </a:r>
            <a:r>
              <a:rPr kumimoji="0" lang="ru-RU" altLang="ru-RU" sz="1900" dirty="0">
                <a:solidFill>
                  <a:schemeClr val="accent3">
                    <a:lumMod val="75000"/>
                  </a:schemeClr>
                </a:solidFill>
                <a:latin typeface="DaxlineCyrSC-Regular (Основной текст)"/>
              </a:rPr>
              <a:t> и </a:t>
            </a:r>
            <a:r>
              <a:rPr kumimoji="0" lang="ru-RU" altLang="ru-RU" sz="1900" b="1" dirty="0">
                <a:solidFill>
                  <a:schemeClr val="accent3">
                    <a:lumMod val="75000"/>
                  </a:schemeClr>
                </a:solidFill>
                <a:latin typeface="DaxlineCyrSC-Regular (Основной текст)"/>
              </a:rPr>
              <a:t>АСИ</a:t>
            </a:r>
            <a:r>
              <a:rPr kumimoji="0" lang="en-US" altLang="ru-RU" sz="1900" b="1" dirty="0">
                <a:solidFill>
                  <a:schemeClr val="accent3">
                    <a:lumMod val="75000"/>
                  </a:schemeClr>
                </a:solidFill>
                <a:latin typeface="DaxlineCyrSC-Regular (Основной текст)"/>
              </a:rPr>
              <a:t>.</a:t>
            </a:r>
            <a:endParaRPr kumimoji="0" lang="ru-RU" altLang="ru-RU" sz="1900" b="1" dirty="0">
              <a:solidFill>
                <a:schemeClr val="accent3">
                  <a:lumMod val="75000"/>
                </a:schemeClr>
              </a:solidFill>
              <a:latin typeface="DaxlineCyrSC-Regular (Основной текст)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543002" y="378659"/>
            <a:ext cx="6795000" cy="46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500" b="1" dirty="0">
                <a:ln w="1905"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ЧТО ТАКОЕ </a:t>
            </a:r>
            <a:r>
              <a:rPr lang="en-US" altLang="ru-RU" sz="2500" b="1" dirty="0">
                <a:ln w="1905"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GMC?</a:t>
            </a:r>
            <a:endParaRPr lang="pt-PT" altLang="ru-RU" sz="2500" b="1" dirty="0">
              <a:ln w="1905"/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1031" name="Picture 7" descr="C:\Users\Алена\Desktop\IMG_56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649" y="5278425"/>
            <a:ext cx="2540563" cy="1440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лена\Desktop\IMG_63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06" y="5278425"/>
            <a:ext cx="2699743" cy="1440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лена\Desktop\IMG_58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211" y="5278425"/>
            <a:ext cx="1989924" cy="1440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6714000"/>
            <a:ext cx="9906000" cy="144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27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231391"/>
            <a:ext cx="9906000" cy="172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9906000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906000" cy="1412875"/>
          </a:xfrm>
          <a:custGeom>
            <a:avLst/>
            <a:gdLst/>
            <a:ahLst/>
            <a:cxnLst/>
            <a:rect l="l" t="t" r="r" b="b"/>
            <a:pathLst>
              <a:path w="9906000" h="1412875">
                <a:moveTo>
                  <a:pt x="0" y="1412748"/>
                </a:moveTo>
                <a:lnTo>
                  <a:pt x="9906000" y="1412748"/>
                </a:lnTo>
                <a:lnTo>
                  <a:pt x="9906000" y="0"/>
                </a:lnTo>
                <a:lnTo>
                  <a:pt x="0" y="0"/>
                </a:lnTo>
                <a:lnTo>
                  <a:pt x="0" y="14127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1" y="18380"/>
            <a:ext cx="9370022" cy="459428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8087868" y="3863340"/>
            <a:ext cx="1350264" cy="6812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89776" y="4011167"/>
            <a:ext cx="1395983" cy="4328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88226" y="3734434"/>
            <a:ext cx="1031112" cy="1813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22031" y="3724655"/>
            <a:ext cx="1265389" cy="1813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76059" y="4567428"/>
            <a:ext cx="2958083" cy="22661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73957" y="4591811"/>
            <a:ext cx="2107818" cy="2133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18025" y="4805171"/>
            <a:ext cx="533400" cy="2133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44745" y="4805171"/>
            <a:ext cx="143255" cy="2133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16372" y="4805171"/>
            <a:ext cx="533400" cy="2133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79291" y="4689347"/>
            <a:ext cx="3139440" cy="216864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0916" y="4443984"/>
            <a:ext cx="3195828" cy="23515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77300" y="5586984"/>
            <a:ext cx="541020" cy="6294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029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911069" y="2515933"/>
            <a:ext cx="2361862" cy="562800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58"/>
          <a:stretch>
            <a:fillRect/>
          </a:stretch>
        </p:blipFill>
        <p:spPr>
          <a:xfrm>
            <a:off x="205725" y="4044856"/>
            <a:ext cx="3847275" cy="2489144"/>
          </a:xfrm>
          <a:prstGeom prst="rect">
            <a:avLst/>
          </a:prstGeom>
        </p:spPr>
      </p:pic>
      <p:sp>
        <p:nvSpPr>
          <p:cNvPr id="11" name="Объект 5"/>
          <p:cNvSpPr txBox="1">
            <a:spLocks/>
          </p:cNvSpPr>
          <p:nvPr/>
        </p:nvSpPr>
        <p:spPr>
          <a:xfrm>
            <a:off x="4503601" y="4258977"/>
            <a:ext cx="5219401" cy="21419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ts val="1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8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>
                <a:latin typeface="DaxlineCyrSC-Regular" panose="02000503040000020004" pitchFamily="50" charset="-52"/>
              </a:rPr>
              <a:t>Пять участников каждой команды становятся топ-менеджерами компании и должны принимать решения по всем направлениям ее деятельности: планирование закупок, производства и продаж, маркетинг, управление финансами и персоналом, новые разработки</a:t>
            </a:r>
            <a:r>
              <a:rPr lang="ru-RU" sz="1600" dirty="0" smtClean="0">
                <a:latin typeface="DaxlineCyrSC-Regular" panose="02000503040000020004" pitchFamily="50" charset="-52"/>
              </a:rPr>
              <a:t>.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latin typeface="DaxlineCyrSC-Regular" panose="02000503040000020004" pitchFamily="50" charset="-52"/>
              </a:rPr>
              <a:t>Эффективность </a:t>
            </a:r>
            <a:r>
              <a:rPr lang="ru-RU" sz="1600" dirty="0">
                <a:latin typeface="DaxlineCyrSC-Regular" panose="02000503040000020004" pitchFamily="50" charset="-52"/>
              </a:rPr>
              <a:t>решений оценивает сложная компьютерная программа-симулятор.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266750" y="4149004"/>
            <a:ext cx="11851" cy="236186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01" y="1584002"/>
            <a:ext cx="1728709" cy="856933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948000" y="1539000"/>
            <a:ext cx="1453168" cy="945000"/>
            <a:chOff x="678000" y="1522334"/>
            <a:chExt cx="1858168" cy="1247068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000" y="1522334"/>
              <a:ext cx="344264" cy="330402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952" y="1522334"/>
              <a:ext cx="344264" cy="330402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904" y="1522334"/>
              <a:ext cx="344264" cy="330402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952" y="2439000"/>
              <a:ext cx="344264" cy="330402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476" y="1981299"/>
              <a:ext cx="344264" cy="330402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28" y="1981299"/>
              <a:ext cx="344264" cy="330402"/>
            </a:xfrm>
            <a:prstGeom prst="rect">
              <a:avLst/>
            </a:prstGeom>
          </p:spPr>
        </p:pic>
        <p:grpSp>
          <p:nvGrpSpPr>
            <p:cNvPr id="24" name="Группа 28"/>
            <p:cNvGrpSpPr/>
            <p:nvPr/>
          </p:nvGrpSpPr>
          <p:grpSpPr>
            <a:xfrm>
              <a:off x="1053532" y="1709562"/>
              <a:ext cx="350152" cy="234438"/>
              <a:chOff x="1050631" y="1681228"/>
              <a:chExt cx="350152" cy="234438"/>
            </a:xfrm>
          </p:grpSpPr>
          <p:sp>
            <p:nvSpPr>
              <p:cNvPr id="31" name="Прямоугольник 20"/>
              <p:cNvSpPr/>
              <p:nvPr/>
            </p:nvSpPr>
            <p:spPr>
              <a:xfrm rot="10800000">
                <a:off x="1050631" y="1681228"/>
                <a:ext cx="175033" cy="234438"/>
              </a:xfrm>
              <a:custGeom>
                <a:avLst/>
                <a:gdLst>
                  <a:gd name="connsiteX0" fmla="*/ 0 w 543000"/>
                  <a:gd name="connsiteY0" fmla="*/ 0 h 543000"/>
                  <a:gd name="connsiteX1" fmla="*/ 543000 w 543000"/>
                  <a:gd name="connsiteY1" fmla="*/ 0 h 543000"/>
                  <a:gd name="connsiteX2" fmla="*/ 543000 w 543000"/>
                  <a:gd name="connsiteY2" fmla="*/ 543000 h 543000"/>
                  <a:gd name="connsiteX3" fmla="*/ 0 w 543000"/>
                  <a:gd name="connsiteY3" fmla="*/ 543000 h 543000"/>
                  <a:gd name="connsiteX4" fmla="*/ 0 w 543000"/>
                  <a:gd name="connsiteY4" fmla="*/ 0 h 543000"/>
                  <a:gd name="connsiteX0" fmla="*/ 543000 w 634440"/>
                  <a:gd name="connsiteY0" fmla="*/ 0 h 543000"/>
                  <a:gd name="connsiteX1" fmla="*/ 543000 w 634440"/>
                  <a:gd name="connsiteY1" fmla="*/ 543000 h 543000"/>
                  <a:gd name="connsiteX2" fmla="*/ 0 w 634440"/>
                  <a:gd name="connsiteY2" fmla="*/ 543000 h 543000"/>
                  <a:gd name="connsiteX3" fmla="*/ 0 w 634440"/>
                  <a:gd name="connsiteY3" fmla="*/ 0 h 543000"/>
                  <a:gd name="connsiteX4" fmla="*/ 634440 w 634440"/>
                  <a:gd name="connsiteY4" fmla="*/ 91440 h 543000"/>
                  <a:gd name="connsiteX0" fmla="*/ 543000 w 634440"/>
                  <a:gd name="connsiteY0" fmla="*/ 543000 h 543000"/>
                  <a:gd name="connsiteX1" fmla="*/ 0 w 634440"/>
                  <a:gd name="connsiteY1" fmla="*/ 543000 h 543000"/>
                  <a:gd name="connsiteX2" fmla="*/ 0 w 634440"/>
                  <a:gd name="connsiteY2" fmla="*/ 0 h 543000"/>
                  <a:gd name="connsiteX3" fmla="*/ 634440 w 634440"/>
                  <a:gd name="connsiteY3" fmla="*/ 91440 h 543000"/>
                  <a:gd name="connsiteX0" fmla="*/ 543000 w 543000"/>
                  <a:gd name="connsiteY0" fmla="*/ 543000 h 543000"/>
                  <a:gd name="connsiteX1" fmla="*/ 0 w 543000"/>
                  <a:gd name="connsiteY1" fmla="*/ 543000 h 543000"/>
                  <a:gd name="connsiteX2" fmla="*/ 0 w 543000"/>
                  <a:gd name="connsiteY2" fmla="*/ 0 h 5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3000" h="543000">
                    <a:moveTo>
                      <a:pt x="543000" y="543000"/>
                    </a:moveTo>
                    <a:lnTo>
                      <a:pt x="0" y="543000"/>
                    </a:lnTo>
                    <a:lnTo>
                      <a:pt x="0" y="0"/>
                    </a:lnTo>
                  </a:path>
                </a:pathLst>
              </a:cu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2" name="Прямоугольник 20"/>
              <p:cNvSpPr/>
              <p:nvPr/>
            </p:nvSpPr>
            <p:spPr>
              <a:xfrm rot="10800000" flipH="1">
                <a:off x="1225750" y="1681228"/>
                <a:ext cx="175033" cy="234438"/>
              </a:xfrm>
              <a:custGeom>
                <a:avLst/>
                <a:gdLst>
                  <a:gd name="connsiteX0" fmla="*/ 0 w 543000"/>
                  <a:gd name="connsiteY0" fmla="*/ 0 h 543000"/>
                  <a:gd name="connsiteX1" fmla="*/ 543000 w 543000"/>
                  <a:gd name="connsiteY1" fmla="*/ 0 h 543000"/>
                  <a:gd name="connsiteX2" fmla="*/ 543000 w 543000"/>
                  <a:gd name="connsiteY2" fmla="*/ 543000 h 543000"/>
                  <a:gd name="connsiteX3" fmla="*/ 0 w 543000"/>
                  <a:gd name="connsiteY3" fmla="*/ 543000 h 543000"/>
                  <a:gd name="connsiteX4" fmla="*/ 0 w 543000"/>
                  <a:gd name="connsiteY4" fmla="*/ 0 h 543000"/>
                  <a:gd name="connsiteX0" fmla="*/ 543000 w 634440"/>
                  <a:gd name="connsiteY0" fmla="*/ 0 h 543000"/>
                  <a:gd name="connsiteX1" fmla="*/ 543000 w 634440"/>
                  <a:gd name="connsiteY1" fmla="*/ 543000 h 543000"/>
                  <a:gd name="connsiteX2" fmla="*/ 0 w 634440"/>
                  <a:gd name="connsiteY2" fmla="*/ 543000 h 543000"/>
                  <a:gd name="connsiteX3" fmla="*/ 0 w 634440"/>
                  <a:gd name="connsiteY3" fmla="*/ 0 h 543000"/>
                  <a:gd name="connsiteX4" fmla="*/ 634440 w 634440"/>
                  <a:gd name="connsiteY4" fmla="*/ 91440 h 543000"/>
                  <a:gd name="connsiteX0" fmla="*/ 543000 w 634440"/>
                  <a:gd name="connsiteY0" fmla="*/ 543000 h 543000"/>
                  <a:gd name="connsiteX1" fmla="*/ 0 w 634440"/>
                  <a:gd name="connsiteY1" fmla="*/ 543000 h 543000"/>
                  <a:gd name="connsiteX2" fmla="*/ 0 w 634440"/>
                  <a:gd name="connsiteY2" fmla="*/ 0 h 543000"/>
                  <a:gd name="connsiteX3" fmla="*/ 634440 w 634440"/>
                  <a:gd name="connsiteY3" fmla="*/ 91440 h 543000"/>
                  <a:gd name="connsiteX0" fmla="*/ 543000 w 543000"/>
                  <a:gd name="connsiteY0" fmla="*/ 543000 h 543000"/>
                  <a:gd name="connsiteX1" fmla="*/ 0 w 543000"/>
                  <a:gd name="connsiteY1" fmla="*/ 543000 h 543000"/>
                  <a:gd name="connsiteX2" fmla="*/ 0 w 543000"/>
                  <a:gd name="connsiteY2" fmla="*/ 0 h 5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3000" h="543000">
                    <a:moveTo>
                      <a:pt x="543000" y="543000"/>
                    </a:moveTo>
                    <a:lnTo>
                      <a:pt x="0" y="543000"/>
                    </a:lnTo>
                    <a:lnTo>
                      <a:pt x="0" y="0"/>
                    </a:lnTo>
                  </a:path>
                </a:pathLst>
              </a:cu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25" name="Группа 29"/>
            <p:cNvGrpSpPr/>
            <p:nvPr/>
          </p:nvGrpSpPr>
          <p:grpSpPr>
            <a:xfrm>
              <a:off x="1810484" y="1709562"/>
              <a:ext cx="350152" cy="234438"/>
              <a:chOff x="1050631" y="1681228"/>
              <a:chExt cx="350152" cy="234438"/>
            </a:xfrm>
          </p:grpSpPr>
          <p:sp>
            <p:nvSpPr>
              <p:cNvPr id="29" name="Прямоугольник 20"/>
              <p:cNvSpPr/>
              <p:nvPr/>
            </p:nvSpPr>
            <p:spPr>
              <a:xfrm rot="10800000">
                <a:off x="1050631" y="1681228"/>
                <a:ext cx="175033" cy="234438"/>
              </a:xfrm>
              <a:custGeom>
                <a:avLst/>
                <a:gdLst>
                  <a:gd name="connsiteX0" fmla="*/ 0 w 543000"/>
                  <a:gd name="connsiteY0" fmla="*/ 0 h 543000"/>
                  <a:gd name="connsiteX1" fmla="*/ 543000 w 543000"/>
                  <a:gd name="connsiteY1" fmla="*/ 0 h 543000"/>
                  <a:gd name="connsiteX2" fmla="*/ 543000 w 543000"/>
                  <a:gd name="connsiteY2" fmla="*/ 543000 h 543000"/>
                  <a:gd name="connsiteX3" fmla="*/ 0 w 543000"/>
                  <a:gd name="connsiteY3" fmla="*/ 543000 h 543000"/>
                  <a:gd name="connsiteX4" fmla="*/ 0 w 543000"/>
                  <a:gd name="connsiteY4" fmla="*/ 0 h 543000"/>
                  <a:gd name="connsiteX0" fmla="*/ 543000 w 634440"/>
                  <a:gd name="connsiteY0" fmla="*/ 0 h 543000"/>
                  <a:gd name="connsiteX1" fmla="*/ 543000 w 634440"/>
                  <a:gd name="connsiteY1" fmla="*/ 543000 h 543000"/>
                  <a:gd name="connsiteX2" fmla="*/ 0 w 634440"/>
                  <a:gd name="connsiteY2" fmla="*/ 543000 h 543000"/>
                  <a:gd name="connsiteX3" fmla="*/ 0 w 634440"/>
                  <a:gd name="connsiteY3" fmla="*/ 0 h 543000"/>
                  <a:gd name="connsiteX4" fmla="*/ 634440 w 634440"/>
                  <a:gd name="connsiteY4" fmla="*/ 91440 h 543000"/>
                  <a:gd name="connsiteX0" fmla="*/ 543000 w 634440"/>
                  <a:gd name="connsiteY0" fmla="*/ 543000 h 543000"/>
                  <a:gd name="connsiteX1" fmla="*/ 0 w 634440"/>
                  <a:gd name="connsiteY1" fmla="*/ 543000 h 543000"/>
                  <a:gd name="connsiteX2" fmla="*/ 0 w 634440"/>
                  <a:gd name="connsiteY2" fmla="*/ 0 h 543000"/>
                  <a:gd name="connsiteX3" fmla="*/ 634440 w 634440"/>
                  <a:gd name="connsiteY3" fmla="*/ 91440 h 543000"/>
                  <a:gd name="connsiteX0" fmla="*/ 543000 w 543000"/>
                  <a:gd name="connsiteY0" fmla="*/ 543000 h 543000"/>
                  <a:gd name="connsiteX1" fmla="*/ 0 w 543000"/>
                  <a:gd name="connsiteY1" fmla="*/ 543000 h 543000"/>
                  <a:gd name="connsiteX2" fmla="*/ 0 w 543000"/>
                  <a:gd name="connsiteY2" fmla="*/ 0 h 5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3000" h="543000">
                    <a:moveTo>
                      <a:pt x="543000" y="543000"/>
                    </a:moveTo>
                    <a:lnTo>
                      <a:pt x="0" y="543000"/>
                    </a:lnTo>
                    <a:lnTo>
                      <a:pt x="0" y="0"/>
                    </a:lnTo>
                  </a:path>
                </a:pathLst>
              </a:cu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0" name="Прямоугольник 20"/>
              <p:cNvSpPr/>
              <p:nvPr/>
            </p:nvSpPr>
            <p:spPr>
              <a:xfrm rot="10800000" flipH="1">
                <a:off x="1225750" y="1681228"/>
                <a:ext cx="175033" cy="234438"/>
              </a:xfrm>
              <a:custGeom>
                <a:avLst/>
                <a:gdLst>
                  <a:gd name="connsiteX0" fmla="*/ 0 w 543000"/>
                  <a:gd name="connsiteY0" fmla="*/ 0 h 543000"/>
                  <a:gd name="connsiteX1" fmla="*/ 543000 w 543000"/>
                  <a:gd name="connsiteY1" fmla="*/ 0 h 543000"/>
                  <a:gd name="connsiteX2" fmla="*/ 543000 w 543000"/>
                  <a:gd name="connsiteY2" fmla="*/ 543000 h 543000"/>
                  <a:gd name="connsiteX3" fmla="*/ 0 w 543000"/>
                  <a:gd name="connsiteY3" fmla="*/ 543000 h 543000"/>
                  <a:gd name="connsiteX4" fmla="*/ 0 w 543000"/>
                  <a:gd name="connsiteY4" fmla="*/ 0 h 543000"/>
                  <a:gd name="connsiteX0" fmla="*/ 543000 w 634440"/>
                  <a:gd name="connsiteY0" fmla="*/ 0 h 543000"/>
                  <a:gd name="connsiteX1" fmla="*/ 543000 w 634440"/>
                  <a:gd name="connsiteY1" fmla="*/ 543000 h 543000"/>
                  <a:gd name="connsiteX2" fmla="*/ 0 w 634440"/>
                  <a:gd name="connsiteY2" fmla="*/ 543000 h 543000"/>
                  <a:gd name="connsiteX3" fmla="*/ 0 w 634440"/>
                  <a:gd name="connsiteY3" fmla="*/ 0 h 543000"/>
                  <a:gd name="connsiteX4" fmla="*/ 634440 w 634440"/>
                  <a:gd name="connsiteY4" fmla="*/ 91440 h 543000"/>
                  <a:gd name="connsiteX0" fmla="*/ 543000 w 634440"/>
                  <a:gd name="connsiteY0" fmla="*/ 543000 h 543000"/>
                  <a:gd name="connsiteX1" fmla="*/ 0 w 634440"/>
                  <a:gd name="connsiteY1" fmla="*/ 543000 h 543000"/>
                  <a:gd name="connsiteX2" fmla="*/ 0 w 634440"/>
                  <a:gd name="connsiteY2" fmla="*/ 0 h 543000"/>
                  <a:gd name="connsiteX3" fmla="*/ 634440 w 634440"/>
                  <a:gd name="connsiteY3" fmla="*/ 91440 h 543000"/>
                  <a:gd name="connsiteX0" fmla="*/ 543000 w 543000"/>
                  <a:gd name="connsiteY0" fmla="*/ 543000 h 543000"/>
                  <a:gd name="connsiteX1" fmla="*/ 0 w 543000"/>
                  <a:gd name="connsiteY1" fmla="*/ 543000 h 543000"/>
                  <a:gd name="connsiteX2" fmla="*/ 0 w 543000"/>
                  <a:gd name="connsiteY2" fmla="*/ 0 h 5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3000" h="543000">
                    <a:moveTo>
                      <a:pt x="543000" y="543000"/>
                    </a:moveTo>
                    <a:lnTo>
                      <a:pt x="0" y="543000"/>
                    </a:lnTo>
                    <a:lnTo>
                      <a:pt x="0" y="0"/>
                    </a:lnTo>
                  </a:path>
                </a:pathLst>
              </a:cu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26" name="Группа 32"/>
            <p:cNvGrpSpPr/>
            <p:nvPr/>
          </p:nvGrpSpPr>
          <p:grpSpPr>
            <a:xfrm>
              <a:off x="1432008" y="2169000"/>
              <a:ext cx="350152" cy="234438"/>
              <a:chOff x="1050631" y="1681228"/>
              <a:chExt cx="350152" cy="234438"/>
            </a:xfrm>
          </p:grpSpPr>
          <p:sp>
            <p:nvSpPr>
              <p:cNvPr id="27" name="Прямоугольник 20"/>
              <p:cNvSpPr/>
              <p:nvPr/>
            </p:nvSpPr>
            <p:spPr>
              <a:xfrm rot="10800000">
                <a:off x="1050631" y="1681228"/>
                <a:ext cx="175033" cy="234438"/>
              </a:xfrm>
              <a:custGeom>
                <a:avLst/>
                <a:gdLst>
                  <a:gd name="connsiteX0" fmla="*/ 0 w 543000"/>
                  <a:gd name="connsiteY0" fmla="*/ 0 h 543000"/>
                  <a:gd name="connsiteX1" fmla="*/ 543000 w 543000"/>
                  <a:gd name="connsiteY1" fmla="*/ 0 h 543000"/>
                  <a:gd name="connsiteX2" fmla="*/ 543000 w 543000"/>
                  <a:gd name="connsiteY2" fmla="*/ 543000 h 543000"/>
                  <a:gd name="connsiteX3" fmla="*/ 0 w 543000"/>
                  <a:gd name="connsiteY3" fmla="*/ 543000 h 543000"/>
                  <a:gd name="connsiteX4" fmla="*/ 0 w 543000"/>
                  <a:gd name="connsiteY4" fmla="*/ 0 h 543000"/>
                  <a:gd name="connsiteX0" fmla="*/ 543000 w 634440"/>
                  <a:gd name="connsiteY0" fmla="*/ 0 h 543000"/>
                  <a:gd name="connsiteX1" fmla="*/ 543000 w 634440"/>
                  <a:gd name="connsiteY1" fmla="*/ 543000 h 543000"/>
                  <a:gd name="connsiteX2" fmla="*/ 0 w 634440"/>
                  <a:gd name="connsiteY2" fmla="*/ 543000 h 543000"/>
                  <a:gd name="connsiteX3" fmla="*/ 0 w 634440"/>
                  <a:gd name="connsiteY3" fmla="*/ 0 h 543000"/>
                  <a:gd name="connsiteX4" fmla="*/ 634440 w 634440"/>
                  <a:gd name="connsiteY4" fmla="*/ 91440 h 543000"/>
                  <a:gd name="connsiteX0" fmla="*/ 543000 w 634440"/>
                  <a:gd name="connsiteY0" fmla="*/ 543000 h 543000"/>
                  <a:gd name="connsiteX1" fmla="*/ 0 w 634440"/>
                  <a:gd name="connsiteY1" fmla="*/ 543000 h 543000"/>
                  <a:gd name="connsiteX2" fmla="*/ 0 w 634440"/>
                  <a:gd name="connsiteY2" fmla="*/ 0 h 543000"/>
                  <a:gd name="connsiteX3" fmla="*/ 634440 w 634440"/>
                  <a:gd name="connsiteY3" fmla="*/ 91440 h 543000"/>
                  <a:gd name="connsiteX0" fmla="*/ 543000 w 543000"/>
                  <a:gd name="connsiteY0" fmla="*/ 543000 h 543000"/>
                  <a:gd name="connsiteX1" fmla="*/ 0 w 543000"/>
                  <a:gd name="connsiteY1" fmla="*/ 543000 h 543000"/>
                  <a:gd name="connsiteX2" fmla="*/ 0 w 543000"/>
                  <a:gd name="connsiteY2" fmla="*/ 0 h 5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3000" h="543000">
                    <a:moveTo>
                      <a:pt x="543000" y="543000"/>
                    </a:moveTo>
                    <a:lnTo>
                      <a:pt x="0" y="543000"/>
                    </a:lnTo>
                    <a:lnTo>
                      <a:pt x="0" y="0"/>
                    </a:lnTo>
                  </a:path>
                </a:pathLst>
              </a:cu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" name="Прямоугольник 20"/>
              <p:cNvSpPr/>
              <p:nvPr/>
            </p:nvSpPr>
            <p:spPr>
              <a:xfrm rot="10800000" flipH="1">
                <a:off x="1225750" y="1681228"/>
                <a:ext cx="175033" cy="234438"/>
              </a:xfrm>
              <a:custGeom>
                <a:avLst/>
                <a:gdLst>
                  <a:gd name="connsiteX0" fmla="*/ 0 w 543000"/>
                  <a:gd name="connsiteY0" fmla="*/ 0 h 543000"/>
                  <a:gd name="connsiteX1" fmla="*/ 543000 w 543000"/>
                  <a:gd name="connsiteY1" fmla="*/ 0 h 543000"/>
                  <a:gd name="connsiteX2" fmla="*/ 543000 w 543000"/>
                  <a:gd name="connsiteY2" fmla="*/ 543000 h 543000"/>
                  <a:gd name="connsiteX3" fmla="*/ 0 w 543000"/>
                  <a:gd name="connsiteY3" fmla="*/ 543000 h 543000"/>
                  <a:gd name="connsiteX4" fmla="*/ 0 w 543000"/>
                  <a:gd name="connsiteY4" fmla="*/ 0 h 543000"/>
                  <a:gd name="connsiteX0" fmla="*/ 543000 w 634440"/>
                  <a:gd name="connsiteY0" fmla="*/ 0 h 543000"/>
                  <a:gd name="connsiteX1" fmla="*/ 543000 w 634440"/>
                  <a:gd name="connsiteY1" fmla="*/ 543000 h 543000"/>
                  <a:gd name="connsiteX2" fmla="*/ 0 w 634440"/>
                  <a:gd name="connsiteY2" fmla="*/ 543000 h 543000"/>
                  <a:gd name="connsiteX3" fmla="*/ 0 w 634440"/>
                  <a:gd name="connsiteY3" fmla="*/ 0 h 543000"/>
                  <a:gd name="connsiteX4" fmla="*/ 634440 w 634440"/>
                  <a:gd name="connsiteY4" fmla="*/ 91440 h 543000"/>
                  <a:gd name="connsiteX0" fmla="*/ 543000 w 634440"/>
                  <a:gd name="connsiteY0" fmla="*/ 543000 h 543000"/>
                  <a:gd name="connsiteX1" fmla="*/ 0 w 634440"/>
                  <a:gd name="connsiteY1" fmla="*/ 543000 h 543000"/>
                  <a:gd name="connsiteX2" fmla="*/ 0 w 634440"/>
                  <a:gd name="connsiteY2" fmla="*/ 0 h 543000"/>
                  <a:gd name="connsiteX3" fmla="*/ 634440 w 634440"/>
                  <a:gd name="connsiteY3" fmla="*/ 91440 h 543000"/>
                  <a:gd name="connsiteX0" fmla="*/ 543000 w 543000"/>
                  <a:gd name="connsiteY0" fmla="*/ 543000 h 543000"/>
                  <a:gd name="connsiteX1" fmla="*/ 0 w 543000"/>
                  <a:gd name="connsiteY1" fmla="*/ 543000 h 543000"/>
                  <a:gd name="connsiteX2" fmla="*/ 0 w 543000"/>
                  <a:gd name="connsiteY2" fmla="*/ 0 h 5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3000" h="543000">
                    <a:moveTo>
                      <a:pt x="543000" y="543000"/>
                    </a:moveTo>
                    <a:lnTo>
                      <a:pt x="0" y="543000"/>
                    </a:lnTo>
                    <a:lnTo>
                      <a:pt x="0" y="0"/>
                    </a:lnTo>
                  </a:path>
                </a:pathLst>
              </a:cu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33" name="Равнобедренный треугольник 32"/>
          <p:cNvSpPr/>
          <p:nvPr/>
        </p:nvSpPr>
        <p:spPr>
          <a:xfrm rot="5400000">
            <a:off x="2994551" y="1832452"/>
            <a:ext cx="405000" cy="268103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Равнобедренный треугольник 33"/>
          <p:cNvSpPr/>
          <p:nvPr/>
        </p:nvSpPr>
        <p:spPr>
          <a:xfrm rot="5400000">
            <a:off x="6459551" y="1832447"/>
            <a:ext cx="405000" cy="268103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11925" y="2600565"/>
            <a:ext cx="311816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atin typeface="DaxlineCyrSC-Regular" panose="02000503040000020004" pitchFamily="50" charset="-52"/>
              </a:rPr>
              <a:t>Региональные кубки</a:t>
            </a:r>
          </a:p>
          <a:p>
            <a:pPr algn="ctr"/>
            <a:r>
              <a:rPr lang="ru-RU" sz="1600" b="1" dirty="0">
                <a:latin typeface="DaxlineCyrSC-Regular" panose="02000503040000020004" pitchFamily="50" charset="-52"/>
              </a:rPr>
              <a:t>и отборочные этапы.</a:t>
            </a:r>
          </a:p>
          <a:p>
            <a:pPr algn="ctr"/>
            <a:r>
              <a:rPr lang="ru-RU" sz="1600" dirty="0">
                <a:latin typeface="DaxlineCyrSC-Regular" panose="02000503040000020004" pitchFamily="50" charset="-52"/>
              </a:rPr>
              <a:t>6000 участников:</a:t>
            </a:r>
          </a:p>
          <a:p>
            <a:pPr algn="ctr"/>
            <a:r>
              <a:rPr lang="ru-RU" sz="1600" dirty="0">
                <a:latin typeface="DaxlineCyrSC-Regular" panose="02000503040000020004" pitchFamily="50" charset="-52"/>
              </a:rPr>
              <a:t>действующие менеджеры,</a:t>
            </a:r>
          </a:p>
          <a:p>
            <a:pPr algn="ctr"/>
            <a:r>
              <a:rPr lang="ru-RU" sz="1600" dirty="0">
                <a:latin typeface="DaxlineCyrSC-Regular" panose="02000503040000020004" pitchFamily="50" charset="-52"/>
              </a:rPr>
              <a:t>предприниматели и студенты.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150372" y="2600565"/>
            <a:ext cx="34083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atin typeface="DaxlineCyrSC-Regular" panose="02000503040000020004" pitchFamily="50" charset="-52"/>
              </a:rPr>
              <a:t>Очный</a:t>
            </a:r>
          </a:p>
          <a:p>
            <a:pPr algn="ctr"/>
            <a:r>
              <a:rPr lang="ru-RU" sz="1600" b="1" dirty="0">
                <a:latin typeface="DaxlineCyrSC-Regular" panose="02000503040000020004" pitchFamily="50" charset="-52"/>
              </a:rPr>
              <a:t>национальный финал.</a:t>
            </a:r>
          </a:p>
          <a:p>
            <a:pPr algn="ctr"/>
            <a:r>
              <a:rPr lang="ru-RU" sz="1600" dirty="0">
                <a:latin typeface="DaxlineCyrSC-Regular" panose="02000503040000020004" pitchFamily="50" charset="-52"/>
              </a:rPr>
              <a:t>Лучшие команды со всей страны.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739261" y="2600561"/>
            <a:ext cx="279916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/>
              <a:t>Мировой финал</a:t>
            </a:r>
          </a:p>
          <a:p>
            <a:pPr algn="ctr"/>
            <a:r>
              <a:rPr lang="ru-RU" sz="1600" dirty="0" smtClean="0"/>
              <a:t>Дубай (ОАЭ), </a:t>
            </a:r>
            <a:r>
              <a:rPr lang="ru-RU" sz="1600" dirty="0"/>
              <a:t>апрель </a:t>
            </a:r>
            <a:r>
              <a:rPr lang="ru-RU" sz="1600" dirty="0" smtClean="0"/>
              <a:t>2018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Победители национальных</a:t>
            </a:r>
          </a:p>
          <a:p>
            <a:pPr algn="ctr"/>
            <a:r>
              <a:rPr lang="ru-RU" sz="1600" dirty="0"/>
              <a:t>этапов из 30 стран</a:t>
            </a:r>
          </a:p>
        </p:txBody>
      </p:sp>
      <p:pic>
        <p:nvPicPr>
          <p:cNvPr id="3" name="Picture 2" descr="C:\Users\User\Downloads\champion-clipart-cliparti1_champion-clipart_01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846" y="1421826"/>
            <a:ext cx="1079154" cy="105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Subtitle 2"/>
          <p:cNvSpPr txBox="1">
            <a:spLocks/>
          </p:cNvSpPr>
          <p:nvPr/>
        </p:nvSpPr>
        <p:spPr bwMode="auto">
          <a:xfrm>
            <a:off x="498000" y="357343"/>
            <a:ext cx="8280000" cy="50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2500" b="1" dirty="0">
                <a:ln w="1905"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СТРУКТУРА </a:t>
            </a:r>
            <a:r>
              <a:rPr lang="ru-RU" altLang="ru-RU" sz="2500" b="1" dirty="0" smtClean="0">
                <a:ln w="1905"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ЧЕМПИОНАТА </a:t>
            </a:r>
            <a:r>
              <a:rPr lang="en-US" altLang="ru-RU" sz="2500" b="1" dirty="0" smtClean="0">
                <a:ln w="1905"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GMC</a:t>
            </a:r>
            <a:endParaRPr lang="pt-PT" altLang="ru-RU" sz="2500" b="1" dirty="0">
              <a:ln w="1905"/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44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95301" y="1494001"/>
            <a:ext cx="9047700" cy="5264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dirty="0"/>
              <a:t>Все команды участников начинают раунд в одинаковых стартовых условиях, получая отчеты о деятельности компании за последние 5 кварталов работы. Основная задача участников – по итогам 5 этапов принятия управленческих решений иметь самый высокий показатель инвестиционной привлекательности среди команд-конкурентов.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528" y="2754004"/>
            <a:ext cx="7893472" cy="3863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656050" y="378659"/>
            <a:ext cx="7221950" cy="46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500" b="1" dirty="0" smtClean="0">
                <a:ln w="1905"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ЗАДАЧИ УЧАСТНИКОВ</a:t>
            </a:r>
            <a:endParaRPr lang="pt-PT" altLang="ru-RU" sz="2500" b="1" dirty="0" smtClean="0">
              <a:ln w="1905"/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450944" y="1539000"/>
            <a:ext cx="2058" cy="1080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58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>
          <a:xfrm>
            <a:off x="0" y="6714000"/>
            <a:ext cx="9906000" cy="144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Subtitle 2"/>
          <p:cNvSpPr txBox="1">
            <a:spLocks/>
          </p:cNvSpPr>
          <p:nvPr/>
        </p:nvSpPr>
        <p:spPr bwMode="auto">
          <a:xfrm>
            <a:off x="543002" y="378659"/>
            <a:ext cx="7559998" cy="46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500" b="1" dirty="0" smtClean="0">
                <a:ln w="1905"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ПРЕИМУЩЕСТВА ДЛЯ УЧАСТНИКОВ ПРОЕКТА</a:t>
            </a:r>
            <a:endParaRPr lang="pt-PT" altLang="ru-RU" sz="2500" b="1" dirty="0">
              <a:ln w="1905"/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8000" y="1282796"/>
            <a:ext cx="47250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DaxlineCyrSC-Regular" panose="02000503040000020004" pitchFamily="50" charset="-52"/>
              </a:rPr>
              <a:t>Преимущества для команды:</a:t>
            </a:r>
          </a:p>
          <a:p>
            <a:pPr algn="just"/>
            <a:endParaRPr lang="ru-RU" sz="1200" b="1" dirty="0" smtClean="0">
              <a:latin typeface="DaxlineCyrSC-Regular" panose="02000503040000020004" pitchFamily="50" charset="-52"/>
            </a:endParaRPr>
          </a:p>
          <a:p>
            <a:pPr marL="285750" indent="-285750" algn="just">
              <a:buFontTx/>
              <a:buChar char="-"/>
            </a:pPr>
            <a:r>
              <a:rPr lang="ru-RU" sz="1200" b="1" i="1" dirty="0" smtClean="0">
                <a:latin typeface="DaxlineCyrSC-Regular" panose="02000503040000020004" pitchFamily="50" charset="-52"/>
              </a:rPr>
              <a:t>Обучение:</a:t>
            </a:r>
            <a:r>
              <a:rPr lang="ru-RU" sz="1200" i="1" dirty="0" smtClean="0">
                <a:latin typeface="DaxlineCyrSC-Regular" panose="02000503040000020004" pitchFamily="50" charset="-52"/>
              </a:rPr>
              <a:t> </a:t>
            </a:r>
            <a:r>
              <a:rPr lang="ru-RU" sz="1200" dirty="0" smtClean="0">
                <a:latin typeface="DaxlineCyrSC-Regular" panose="02000503040000020004" pitchFamily="50" charset="-52"/>
              </a:rPr>
              <a:t>Возможность закрепить имеющиеся компетенции и опробовать себя в других сферах работы компании.</a:t>
            </a:r>
          </a:p>
          <a:p>
            <a:pPr algn="just"/>
            <a:endParaRPr lang="ru-RU" sz="1200" dirty="0" smtClean="0">
              <a:latin typeface="DaxlineCyrSC-Regular" panose="02000503040000020004" pitchFamily="50" charset="-52"/>
            </a:endParaRPr>
          </a:p>
          <a:p>
            <a:pPr marL="285750" indent="-285750" algn="just">
              <a:buFontTx/>
              <a:buChar char="-"/>
            </a:pPr>
            <a:r>
              <a:rPr lang="ru-RU" sz="1200" b="1" i="1" dirty="0" smtClean="0">
                <a:latin typeface="DaxlineCyrSC-Regular" panose="02000503040000020004" pitchFamily="50" charset="-52"/>
              </a:rPr>
              <a:t>Опыт:</a:t>
            </a:r>
            <a:r>
              <a:rPr lang="ru-RU" sz="1200" i="1" dirty="0" smtClean="0">
                <a:latin typeface="DaxlineCyrSC-Regular" panose="02000503040000020004" pitchFamily="50" charset="-52"/>
              </a:rPr>
              <a:t> </a:t>
            </a:r>
            <a:r>
              <a:rPr lang="ru-RU" sz="1200" dirty="0" smtClean="0">
                <a:latin typeface="DaxlineCyrSC-Regular" panose="02000503040000020004" pitchFamily="50" charset="-52"/>
              </a:rPr>
              <a:t>Погрузившись в бизнес-симулятор, участник может в короткие сроки и без финансовых рисков получить опыт управления компанией, равный нескольким годам работы на глобальном рынке. </a:t>
            </a:r>
          </a:p>
          <a:p>
            <a:pPr algn="just"/>
            <a:endParaRPr lang="ru-RU" sz="1200" dirty="0" smtClean="0">
              <a:latin typeface="DaxlineCyrSC-Regular" panose="02000503040000020004" pitchFamily="50" charset="-52"/>
            </a:endParaRPr>
          </a:p>
          <a:p>
            <a:pPr marL="285750" indent="-285750" algn="just">
              <a:buFontTx/>
              <a:buChar char="-"/>
            </a:pPr>
            <a:r>
              <a:rPr lang="ru-RU" sz="1200" b="1" i="1" dirty="0" smtClean="0">
                <a:latin typeface="DaxlineCyrSC-Regular" panose="02000503040000020004" pitchFamily="50" charset="-52"/>
              </a:rPr>
              <a:t>Проявить себя</a:t>
            </a:r>
            <a:r>
              <a:rPr lang="ru-RU" sz="1200" b="1" dirty="0" smtClean="0">
                <a:latin typeface="DaxlineCyrSC-Regular" panose="02000503040000020004" pitchFamily="50" charset="-52"/>
              </a:rPr>
              <a:t>. </a:t>
            </a:r>
            <a:r>
              <a:rPr lang="ru-RU" sz="1200" dirty="0" smtClean="0">
                <a:latin typeface="DaxlineCyrSC-Regular" panose="02000503040000020004" pitchFamily="50" charset="-52"/>
              </a:rPr>
              <a:t>Возможность открыть свои управленческие таланты, конкурируя с командами со всей России и мира. Оценку производит беспристрастная компьютерная программа. </a:t>
            </a:r>
          </a:p>
          <a:p>
            <a:pPr algn="just"/>
            <a:endParaRPr lang="ru-RU" sz="1200" dirty="0" smtClean="0">
              <a:latin typeface="DaxlineCyrSC-Regular" panose="02000503040000020004" pitchFamily="50" charset="-52"/>
            </a:endParaRPr>
          </a:p>
          <a:p>
            <a:pPr marL="285750" indent="-285750" algn="just">
              <a:buFontTx/>
              <a:buChar char="-"/>
            </a:pPr>
            <a:r>
              <a:rPr lang="ru-RU" sz="1200" b="1" i="1" dirty="0" smtClean="0">
                <a:latin typeface="DaxlineCyrSC-Regular" panose="02000503040000020004" pitchFamily="50" charset="-52"/>
              </a:rPr>
              <a:t>Командная работа</a:t>
            </a:r>
            <a:r>
              <a:rPr lang="ru-RU" sz="1200" b="1" dirty="0" smtClean="0">
                <a:latin typeface="DaxlineCyrSC-Regular" panose="02000503040000020004" pitchFamily="50" charset="-52"/>
              </a:rPr>
              <a:t>.</a:t>
            </a:r>
            <a:r>
              <a:rPr lang="ru-RU" sz="1200" dirty="0" smtClean="0">
                <a:latin typeface="DaxlineCyrSC-Regular" panose="02000503040000020004" pitchFamily="50" charset="-52"/>
              </a:rPr>
              <a:t> Для участия необходимо собрать или вступить в команду из 4-5 человек. Это отличная возможность проверить себя в решении управленческих и бизнес-задач.</a:t>
            </a:r>
          </a:p>
          <a:p>
            <a:pPr algn="just"/>
            <a:endParaRPr lang="ru-RU" sz="1200" dirty="0" smtClean="0">
              <a:latin typeface="DaxlineCyrSC-Regular" panose="02000503040000020004" pitchFamily="50" charset="-52"/>
            </a:endParaRPr>
          </a:p>
          <a:p>
            <a:pPr marL="285750" indent="-285750" algn="just">
              <a:buFontTx/>
              <a:buChar char="-"/>
            </a:pPr>
            <a:r>
              <a:rPr lang="ru-RU" sz="1200" b="1" i="1" dirty="0" smtClean="0">
                <a:latin typeface="DaxlineCyrSC-Regular" panose="02000503040000020004" pitchFamily="50" charset="-52"/>
              </a:rPr>
              <a:t>Соревнование</a:t>
            </a:r>
            <a:r>
              <a:rPr lang="ru-RU" sz="1200" b="1" dirty="0" smtClean="0">
                <a:latin typeface="DaxlineCyrSC-Regular" panose="02000503040000020004" pitchFamily="50" charset="-52"/>
              </a:rPr>
              <a:t>. </a:t>
            </a:r>
            <a:r>
              <a:rPr lang="ru-RU" sz="1200" dirty="0" smtClean="0">
                <a:latin typeface="DaxlineCyrSC-Regular" panose="02000503040000020004" pitchFamily="50" charset="-52"/>
              </a:rPr>
              <a:t>Конкурентный игровой процесс, который способен стать достойным и полезным интеллектуальным хобби для современного делового человека. </a:t>
            </a:r>
          </a:p>
          <a:p>
            <a:pPr algn="just"/>
            <a:endParaRPr lang="ru-RU" sz="1200" dirty="0" smtClean="0">
              <a:latin typeface="DaxlineCyrSC-Regular" panose="02000503040000020004" pitchFamily="50" charset="-52"/>
            </a:endParaRPr>
          </a:p>
          <a:p>
            <a:pPr marL="285750" indent="-285750" algn="just">
              <a:buFontTx/>
              <a:buChar char="-"/>
            </a:pPr>
            <a:r>
              <a:rPr lang="ru-RU" sz="1200" b="1" i="1" dirty="0" smtClean="0">
                <a:latin typeface="DaxlineCyrSC-Regular" panose="02000503040000020004" pitchFamily="50" charset="-52"/>
              </a:rPr>
              <a:t>Деловые связи</a:t>
            </a:r>
            <a:r>
              <a:rPr lang="ru-RU" sz="1200" i="1" dirty="0" smtClean="0">
                <a:latin typeface="DaxlineCyrSC-Regular" panose="02000503040000020004" pitchFamily="50" charset="-52"/>
              </a:rPr>
              <a:t>.</a:t>
            </a:r>
            <a:r>
              <a:rPr lang="ru-RU" sz="1200" dirty="0" smtClean="0">
                <a:latin typeface="DaxlineCyrSC-Regular" panose="02000503040000020004" pitchFamily="50" charset="-52"/>
              </a:rPr>
              <a:t> Сотня участников в кубке и тысячи участников- профессионалов во всей России.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303100" y="3053398"/>
            <a:ext cx="4342800" cy="1890000"/>
            <a:chOff x="4680758" y="5192807"/>
            <a:chExt cx="7309473" cy="105344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680758" y="5192807"/>
              <a:ext cx="7218405" cy="10232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b="1" dirty="0">
                  <a:latin typeface="DaxlineCyrSC-Regular" panose="02000503040000020004" pitchFamily="50" charset="-52"/>
                </a:rPr>
                <a:t>Чемпион </a:t>
              </a:r>
              <a:r>
                <a:rPr lang="en-US" sz="1400" b="1" dirty="0" smtClean="0">
                  <a:latin typeface="DaxlineCyrSC-Regular" panose="02000503040000020004" pitchFamily="50" charset="-52"/>
                </a:rPr>
                <a:t>Global Management Challenge</a:t>
              </a:r>
              <a:r>
                <a:rPr lang="ru-RU" sz="1400" b="1" dirty="0" smtClean="0">
                  <a:latin typeface="DaxlineCyrSC-Regular" panose="02000503040000020004" pitchFamily="50" charset="-52"/>
                </a:rPr>
                <a:t> </a:t>
              </a:r>
              <a:r>
                <a:rPr lang="ru-RU" sz="1400" dirty="0">
                  <a:latin typeface="DaxlineCyrSC-Regular" panose="02000503040000020004" pitchFamily="50" charset="-52"/>
                </a:rPr>
                <a:t>- лучшая команда управленцев, способная эффективно руководить компанией в условиях глобальной конкуренции. Навыки, приобретенные в процессе участия в Чемпионате, помогут команде избежать рисков и ошибок, которые в реальной жизни могли стоить миллионы рублей.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680758" y="5192807"/>
              <a:ext cx="7309473" cy="1053447"/>
            </a:xfrm>
            <a:prstGeom prst="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7681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6714000"/>
            <a:ext cx="9906000" cy="144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543001" y="177341"/>
            <a:ext cx="8280000" cy="50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2500" b="1" dirty="0">
                <a:ln w="1905"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ОБРАЗОВАТЕЛЬНЫЕ ЭФФЕКТЫ И РАЗВИВАЕМЫЕ КОМПЕТЕНЦИИ</a:t>
            </a:r>
            <a:endParaRPr lang="pt-PT" altLang="ru-RU" sz="2500" b="1" dirty="0">
              <a:ln w="1905"/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42" name="Picture 2" descr="http://bopt.org/wp-content/uploads/2015/05/prostayastrategiya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988" y="5044139"/>
            <a:ext cx="1242846" cy="72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Картинки по запросу отчетност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36" y="4858957"/>
            <a:ext cx="935297" cy="93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212204" y="3130572"/>
            <a:ext cx="1127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DaxlineCyrSC-Regular" panose="02000503040000020004" pitchFamily="50" charset="-52"/>
              </a:rPr>
              <a:t>Системное </a:t>
            </a:r>
          </a:p>
          <a:p>
            <a:pPr algn="ctr"/>
            <a:r>
              <a:rPr lang="ru-RU" sz="1400" dirty="0" smtClean="0">
                <a:latin typeface="DaxlineCyrSC-Regular" panose="02000503040000020004" pitchFamily="50" charset="-52"/>
              </a:rPr>
              <a:t>мышление</a:t>
            </a:r>
            <a:endParaRPr lang="ru-RU" sz="1400" dirty="0">
              <a:latin typeface="DaxlineCyrSC-Regular" panose="02000503040000020004" pitchFamily="50" charset="-52"/>
            </a:endParaRPr>
          </a:p>
        </p:txBody>
      </p:sp>
      <p:pic>
        <p:nvPicPr>
          <p:cNvPr id="2050" name="Picture 2" descr="Картинки по запросу мозг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41" y="2164130"/>
            <a:ext cx="970556" cy="97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портфель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96" y="2262825"/>
            <a:ext cx="881938" cy="77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1310927" y="3147408"/>
            <a:ext cx="130356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DaxlineCyrSC-Regular" panose="02000503040000020004" pitchFamily="50" charset="-52"/>
              </a:rPr>
              <a:t>Комплексное</a:t>
            </a:r>
          </a:p>
          <a:p>
            <a:pPr algn="ctr"/>
            <a:r>
              <a:rPr lang="ru-RU" sz="1400" dirty="0">
                <a:latin typeface="DaxlineCyrSC-Regular" panose="02000503040000020004" pitchFamily="50" charset="-52"/>
              </a:rPr>
              <a:t>п</a:t>
            </a:r>
            <a:r>
              <a:rPr lang="ru-RU" sz="1400" dirty="0" smtClean="0">
                <a:latin typeface="DaxlineCyrSC-Regular" panose="02000503040000020004" pitchFamily="50" charset="-52"/>
              </a:rPr>
              <a:t>онимание</a:t>
            </a:r>
          </a:p>
          <a:p>
            <a:pPr algn="ctr"/>
            <a:r>
              <a:rPr lang="ru-RU" sz="1400" dirty="0" smtClean="0">
                <a:latin typeface="DaxlineCyrSC-Regular" panose="02000503040000020004" pitchFamily="50" charset="-52"/>
              </a:rPr>
              <a:t>бизнеса</a:t>
            </a:r>
            <a:endParaRPr lang="ru-RU" sz="1400" dirty="0">
              <a:latin typeface="DaxlineCyrSC-Regular" panose="02000503040000020004" pitchFamily="50" charset="-52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484985" y="3136430"/>
            <a:ext cx="146867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DaxlineCyrSC-Regular" panose="02000503040000020004" pitchFamily="50" charset="-52"/>
              </a:rPr>
              <a:t>Принятие</a:t>
            </a:r>
          </a:p>
          <a:p>
            <a:pPr algn="ctr"/>
            <a:r>
              <a:rPr lang="ru-RU" sz="1400" dirty="0" smtClean="0">
                <a:latin typeface="DaxlineCyrSC-Regular" panose="02000503040000020004" pitchFamily="50" charset="-52"/>
              </a:rPr>
              <a:t>стратегических</a:t>
            </a:r>
          </a:p>
          <a:p>
            <a:pPr algn="ctr"/>
            <a:r>
              <a:rPr lang="ru-RU" sz="1400" dirty="0" smtClean="0">
                <a:latin typeface="DaxlineCyrSC-Regular" panose="02000503040000020004" pitchFamily="50" charset="-52"/>
              </a:rPr>
              <a:t>решений</a:t>
            </a:r>
            <a:endParaRPr lang="ru-RU" sz="1400" dirty="0">
              <a:latin typeface="DaxlineCyrSC-Regular" panose="02000503040000020004" pitchFamily="50" charset="-52"/>
            </a:endParaRPr>
          </a:p>
        </p:txBody>
      </p:sp>
      <p:pic>
        <p:nvPicPr>
          <p:cNvPr id="2058" name="Picture 10" descr="Картинки по запросу секундомер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174" y="2124004"/>
            <a:ext cx="667655" cy="9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3917250" y="3147408"/>
            <a:ext cx="1909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DaxlineCyrSC-Regular" panose="02000503040000020004" pitchFamily="50" charset="-52"/>
              </a:rPr>
              <a:t>Самоорганизация</a:t>
            </a:r>
          </a:p>
          <a:p>
            <a:pPr algn="ctr"/>
            <a:r>
              <a:rPr lang="ru-RU" sz="1400" dirty="0" smtClean="0">
                <a:latin typeface="DaxlineCyrSC-Regular" panose="02000503040000020004" pitchFamily="50" charset="-52"/>
              </a:rPr>
              <a:t>и тайм-менеджмент</a:t>
            </a:r>
            <a:endParaRPr lang="ru-RU" sz="1400" dirty="0">
              <a:latin typeface="DaxlineCyrSC-Regular" panose="02000503040000020004" pitchFamily="50" charset="-52"/>
            </a:endParaRPr>
          </a:p>
        </p:txBody>
      </p:sp>
      <p:pic>
        <p:nvPicPr>
          <p:cNvPr id="46" name="Picture 18" descr="Анализ емкости рынка, фото 1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055" y="4958602"/>
            <a:ext cx="809306" cy="76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7124096" y="3150789"/>
            <a:ext cx="1465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DaxlineCyrSC-Regular" panose="02000503040000020004" pitchFamily="50" charset="-52"/>
              </a:rPr>
              <a:t>Аналитические</a:t>
            </a:r>
          </a:p>
          <a:p>
            <a:pPr algn="ctr"/>
            <a:r>
              <a:rPr lang="ru-RU" sz="1400" dirty="0" smtClean="0">
                <a:latin typeface="DaxlineCyrSC-Regular" panose="02000503040000020004" pitchFamily="50" charset="-52"/>
              </a:rPr>
              <a:t>навыки</a:t>
            </a:r>
            <a:endParaRPr lang="ru-RU" sz="1400" dirty="0">
              <a:latin typeface="DaxlineCyrSC-Regular" panose="02000503040000020004" pitchFamily="50" charset="-52"/>
            </a:endParaRPr>
          </a:p>
        </p:txBody>
      </p:sp>
      <p:pic>
        <p:nvPicPr>
          <p:cNvPr id="2060" name="Picture 12" descr="Картинки по запросу рукопожатие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749" y="2188805"/>
            <a:ext cx="1161867" cy="9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5792619" y="3147408"/>
            <a:ext cx="124264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DaxlineCyrSC-Regular" panose="02000503040000020004" pitchFamily="50" charset="-52"/>
              </a:rPr>
              <a:t>Развитие</a:t>
            </a:r>
          </a:p>
          <a:p>
            <a:pPr algn="ctr"/>
            <a:r>
              <a:rPr lang="ru-RU" sz="1400" dirty="0" smtClean="0">
                <a:latin typeface="DaxlineCyrSC-Regular" panose="02000503040000020004" pitchFamily="50" charset="-52"/>
              </a:rPr>
              <a:t>Партнерских</a:t>
            </a:r>
          </a:p>
          <a:p>
            <a:pPr algn="ctr"/>
            <a:r>
              <a:rPr lang="ru-RU" sz="1400" dirty="0" smtClean="0">
                <a:latin typeface="DaxlineCyrSC-Regular" panose="02000503040000020004" pitchFamily="50" charset="-52"/>
              </a:rPr>
              <a:t>связей</a:t>
            </a:r>
            <a:endParaRPr lang="ru-RU" sz="1400" dirty="0">
              <a:latin typeface="DaxlineCyrSC-Regular" panose="02000503040000020004" pitchFamily="50" charset="-52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229" y="2308963"/>
            <a:ext cx="698603" cy="738241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8574581" y="3130572"/>
            <a:ext cx="111921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DaxlineCyrSC-Regular" panose="02000503040000020004" pitchFamily="50" charset="-52"/>
              </a:rPr>
              <a:t>Навыки</a:t>
            </a:r>
          </a:p>
          <a:p>
            <a:pPr algn="ctr"/>
            <a:r>
              <a:rPr lang="ru-RU" sz="1400" dirty="0" smtClean="0">
                <a:latin typeface="DaxlineCyrSC-Regular" panose="02000503040000020004" pitchFamily="50" charset="-52"/>
              </a:rPr>
              <a:t>командной</a:t>
            </a:r>
          </a:p>
          <a:p>
            <a:pPr algn="ctr"/>
            <a:r>
              <a:rPr lang="ru-RU" sz="1400" dirty="0" smtClean="0">
                <a:latin typeface="DaxlineCyrSC-Regular" panose="02000503040000020004" pitchFamily="50" charset="-52"/>
              </a:rPr>
              <a:t>работы</a:t>
            </a:r>
            <a:endParaRPr lang="ru-RU" sz="1400" dirty="0">
              <a:latin typeface="DaxlineCyrSC-Regular" panose="02000503040000020004" pitchFamily="50" charset="-52"/>
            </a:endParaRPr>
          </a:p>
        </p:txBody>
      </p:sp>
      <p:pic>
        <p:nvPicPr>
          <p:cNvPr id="67" name="Picture 10" descr="http://www.ziko.com.ua/media/django-summernote/2016-08-10/686974bb-8d02-49bc-9171-8ba653334757.jp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489" y="4912303"/>
            <a:ext cx="952145" cy="8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http://globuslife.ru/wp-content/uploads/2015/02/finansy.jp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194" y="4953466"/>
            <a:ext cx="1181887" cy="74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8" descr="http://www.syl.ru/misc/i/ai/167149/621237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478" y="5066167"/>
            <a:ext cx="744015" cy="67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0" descr="Картинки по запросу лампочка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330" y="2288959"/>
            <a:ext cx="473531" cy="77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GlowEdges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13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022" y="2297851"/>
            <a:ext cx="801978" cy="751457"/>
          </a:xfrm>
          <a:prstGeom prst="rect">
            <a:avLst/>
          </a:prstGeom>
        </p:spPr>
      </p:pic>
      <p:sp>
        <p:nvSpPr>
          <p:cNvPr id="73" name="Прямоугольник 72"/>
          <p:cNvSpPr/>
          <p:nvPr/>
        </p:nvSpPr>
        <p:spPr>
          <a:xfrm>
            <a:off x="131182" y="5767249"/>
            <a:ext cx="185820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DaxlineCyrSC-Regular" panose="02000503040000020004" pitchFamily="50" charset="-52"/>
              </a:rPr>
              <a:t>Анализ финансовой</a:t>
            </a:r>
          </a:p>
          <a:p>
            <a:pPr algn="ctr"/>
            <a:r>
              <a:rPr lang="ru-RU" sz="1400" dirty="0" smtClean="0">
                <a:latin typeface="DaxlineCyrSC-Regular" panose="02000503040000020004" pitchFamily="50" charset="-52"/>
              </a:rPr>
              <a:t>и управленческой</a:t>
            </a:r>
          </a:p>
          <a:p>
            <a:pPr algn="ctr"/>
            <a:r>
              <a:rPr lang="ru-RU" sz="1400" dirty="0" smtClean="0">
                <a:latin typeface="DaxlineCyrSC-Regular" panose="02000503040000020004" pitchFamily="50" charset="-52"/>
              </a:rPr>
              <a:t>отчетности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3385874" y="5790755"/>
            <a:ext cx="1492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DaxlineCyrSC-Regular" panose="02000503040000020004" pitchFamily="50" charset="-52"/>
              </a:rPr>
              <a:t>Стратегический</a:t>
            </a:r>
          </a:p>
          <a:p>
            <a:pPr algn="ctr"/>
            <a:r>
              <a:rPr lang="ru-RU" sz="1400" dirty="0" smtClean="0">
                <a:latin typeface="DaxlineCyrSC-Regular" panose="02000503040000020004" pitchFamily="50" charset="-52"/>
              </a:rPr>
              <a:t>менеджмент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6412809" y="5788995"/>
            <a:ext cx="170431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DaxlineCyrSC-Regular" panose="02000503040000020004" pitchFamily="50" charset="-52"/>
              </a:rPr>
              <a:t>Управление </a:t>
            </a:r>
          </a:p>
          <a:p>
            <a:pPr algn="ctr"/>
            <a:r>
              <a:rPr lang="ru-RU" sz="1400" dirty="0">
                <a:latin typeface="DaxlineCyrSC-Regular" panose="02000503040000020004" pitchFamily="50" charset="-52"/>
              </a:rPr>
              <a:t>п</a:t>
            </a:r>
            <a:r>
              <a:rPr lang="ru-RU" sz="1400" dirty="0" smtClean="0">
                <a:latin typeface="DaxlineCyrSC-Regular" panose="02000503040000020004" pitchFamily="50" charset="-52"/>
              </a:rPr>
              <a:t>роизводством и</a:t>
            </a:r>
          </a:p>
          <a:p>
            <a:pPr algn="ctr"/>
            <a:r>
              <a:rPr lang="ru-RU" sz="1400" dirty="0" smtClean="0">
                <a:latin typeface="DaxlineCyrSC-Regular" panose="02000503040000020004" pitchFamily="50" charset="-52"/>
              </a:rPr>
              <a:t>поставками сырья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1997014" y="5790755"/>
            <a:ext cx="1271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DaxlineCyrSC-Regular" panose="02000503040000020004" pitchFamily="50" charset="-52"/>
              </a:rPr>
              <a:t>Финансовый</a:t>
            </a:r>
          </a:p>
          <a:p>
            <a:pPr algn="ctr"/>
            <a:r>
              <a:rPr lang="ru-RU" sz="1400" dirty="0" smtClean="0">
                <a:latin typeface="DaxlineCyrSC-Regular" panose="02000503040000020004" pitchFamily="50" charset="-52"/>
              </a:rPr>
              <a:t>менеджмент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4869876" y="5800971"/>
            <a:ext cx="15696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DaxlineCyrSC-Regular" panose="02000503040000020004" pitchFamily="50" charset="-52"/>
              </a:rPr>
              <a:t>Маркетинг: сбыт</a:t>
            </a:r>
          </a:p>
          <a:p>
            <a:pPr algn="ctr"/>
            <a:r>
              <a:rPr lang="ru-RU" sz="1400" dirty="0" smtClean="0">
                <a:latin typeface="DaxlineCyrSC-Regular" panose="02000503040000020004" pitchFamily="50" charset="-52"/>
              </a:rPr>
              <a:t>и продвижение</a:t>
            </a:r>
          </a:p>
          <a:p>
            <a:pPr algn="ctr"/>
            <a:r>
              <a:rPr lang="ru-RU" sz="1400" dirty="0" smtClean="0">
                <a:latin typeface="DaxlineCyrSC-Regular" panose="02000503040000020004" pitchFamily="50" charset="-52"/>
              </a:rPr>
              <a:t>продукции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8106969" y="5767249"/>
            <a:ext cx="1661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DaxlineCyrSC-Regular" panose="02000503040000020004" pitchFamily="50" charset="-52"/>
              </a:rPr>
              <a:t>Конкурентное</a:t>
            </a:r>
          </a:p>
          <a:p>
            <a:pPr algn="ctr"/>
            <a:r>
              <a:rPr lang="ru-RU" sz="1400" dirty="0" smtClean="0">
                <a:latin typeface="DaxlineCyrSC-Regular" panose="02000503040000020004" pitchFamily="50" charset="-52"/>
              </a:rPr>
              <a:t>ценообразование</a:t>
            </a:r>
          </a:p>
        </p:txBody>
      </p:sp>
      <p:sp>
        <p:nvSpPr>
          <p:cNvPr id="32" name="Овал 6"/>
          <p:cNvSpPr/>
          <p:nvPr/>
        </p:nvSpPr>
        <p:spPr>
          <a:xfrm>
            <a:off x="3000757" y="1530000"/>
            <a:ext cx="3904487" cy="594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91005" tIns="22860" rIns="191005" bIns="22860" numCol="1" spcCol="1270" anchor="t" anchorCtr="0">
            <a:noAutofit/>
          </a:bodyPr>
          <a:lstStyle/>
          <a:p>
            <a:pPr lvl="0" indent="0" algn="ctr">
              <a:buClr>
                <a:srgbClr val="0096B4"/>
              </a:buClr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Личные компетенции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DaxlineCyrSC-Regular" panose="02000503040000020004" pitchFamily="50" charset="-52"/>
            </a:endParaRPr>
          </a:p>
        </p:txBody>
      </p:sp>
      <p:sp>
        <p:nvSpPr>
          <p:cNvPr id="34" name="Овал 6"/>
          <p:cNvSpPr/>
          <p:nvPr/>
        </p:nvSpPr>
        <p:spPr>
          <a:xfrm>
            <a:off x="3028513" y="4239000"/>
            <a:ext cx="3904487" cy="594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91005" tIns="22860" rIns="191005" bIns="22860" numCol="1" spcCol="1270" anchor="t" anchorCtr="0">
            <a:noAutofit/>
          </a:bodyPr>
          <a:lstStyle/>
          <a:p>
            <a:pPr lvl="0" indent="0" algn="ctr">
              <a:buClr>
                <a:srgbClr val="0096B4"/>
              </a:buClr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Бизнес компетенции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DaxlineCyrSC-Regular" panose="0200050304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0851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>
          <a:xfrm>
            <a:off x="0" y="6714000"/>
            <a:ext cx="9906000" cy="144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Subtitle 2"/>
          <p:cNvSpPr txBox="1">
            <a:spLocks/>
          </p:cNvSpPr>
          <p:nvPr/>
        </p:nvSpPr>
        <p:spPr bwMode="auto">
          <a:xfrm>
            <a:off x="543002" y="378659"/>
            <a:ext cx="6795000" cy="46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500" b="1" dirty="0" smtClean="0">
                <a:ln w="1905"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МОДЕЛЬ СОРЕВНОВАНИЯ В ПРИМОРЬЕ</a:t>
            </a:r>
            <a:endParaRPr lang="pt-PT" altLang="ru-RU" sz="2500" b="1" dirty="0">
              <a:ln w="1905"/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 rot="5400000">
            <a:off x="3738088" y="2325819"/>
            <a:ext cx="522006" cy="384589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773073" y="1386093"/>
            <a:ext cx="400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ts val="4200"/>
              </a:spcBef>
              <a:buNone/>
            </a:pPr>
            <a:r>
              <a:rPr lang="ru-RU" sz="1400" b="1" dirty="0" smtClean="0">
                <a:latin typeface="DaxlineCyrSC-Regular" panose="02000503040000020004" pitchFamily="50" charset="-52"/>
              </a:rPr>
              <a:t>2. Очный отборочный этап 15 ноября 2017</a:t>
            </a:r>
            <a:endParaRPr lang="ru-RU" sz="1400" b="1" dirty="0">
              <a:latin typeface="DaxlineCyrSC-Regular" panose="02000503040000020004" pitchFamily="50" charset="-52"/>
            </a:endParaRPr>
          </a:p>
        </p:txBody>
      </p:sp>
      <p:sp>
        <p:nvSpPr>
          <p:cNvPr id="35" name="object 3"/>
          <p:cNvSpPr/>
          <p:nvPr/>
        </p:nvSpPr>
        <p:spPr>
          <a:xfrm>
            <a:off x="1354893" y="2120457"/>
            <a:ext cx="1115567" cy="1103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Прямоугольник 35"/>
          <p:cNvSpPr/>
          <p:nvPr/>
        </p:nvSpPr>
        <p:spPr>
          <a:xfrm>
            <a:off x="352421" y="1385415"/>
            <a:ext cx="30301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4200"/>
              </a:spcBef>
              <a:buNone/>
            </a:pPr>
            <a:r>
              <a:rPr lang="ru-RU" sz="1400" b="1" dirty="0" smtClean="0">
                <a:latin typeface="DaxlineCyrSC-Regular" panose="02000503040000020004" pitchFamily="50" charset="-52"/>
              </a:rPr>
              <a:t>1. </a:t>
            </a:r>
            <a:r>
              <a:rPr lang="ru-RU" sz="1400" b="1" u="sng" dirty="0" smtClean="0">
                <a:latin typeface="DaxlineCyrSC-Regular" panose="02000503040000020004" pitchFamily="50" charset="-52"/>
              </a:rPr>
              <a:t>Индивидуальная</a:t>
            </a:r>
            <a:r>
              <a:rPr lang="ru-RU" sz="1400" b="1" dirty="0" smtClean="0">
                <a:latin typeface="DaxlineCyrSC-Regular" panose="02000503040000020004" pitchFamily="50" charset="-52"/>
              </a:rPr>
              <a:t> регистрация до 13 ноября 2017</a:t>
            </a:r>
            <a:endParaRPr lang="ru-RU" sz="1400" b="1" dirty="0">
              <a:latin typeface="DaxlineCyrSC-Regular" panose="02000503040000020004" pitchFamily="50" charset="-52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571143" y="1828730"/>
            <a:ext cx="2948709" cy="1974869"/>
            <a:chOff x="5571141" y="1836725"/>
            <a:chExt cx="2948709" cy="1974869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5571141" y="3503817"/>
              <a:ext cx="294870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16774"/>
                  </a:solidFill>
                  <a:latin typeface="DaxlineCyrSC-Regular" panose="02000503040000020004" pitchFamily="50" charset="-52"/>
                </a:rPr>
                <a:t>24 сформированные  </a:t>
              </a:r>
              <a:r>
                <a:rPr lang="ru-RU" sz="1400" b="1" dirty="0" smtClean="0">
                  <a:solidFill>
                    <a:srgbClr val="016774"/>
                  </a:solidFill>
                  <a:latin typeface="DaxlineCyrSC-Regular" panose="02000503040000020004" pitchFamily="50" charset="-52"/>
                </a:rPr>
                <a:t>команды</a:t>
              </a:r>
              <a:endParaRPr lang="ru-RU" sz="1400" b="1" dirty="0">
                <a:solidFill>
                  <a:srgbClr val="016774"/>
                </a:solidFill>
                <a:latin typeface="DaxlineCyrSC-Regular" panose="02000503040000020004" pitchFamily="50" charset="-52"/>
              </a:endParaRPr>
            </a:p>
          </p:txBody>
        </p:sp>
        <p:pic>
          <p:nvPicPr>
            <p:cNvPr id="3" name="Рисунок 2" descr="Вырезка экрана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078"/>
            <a:stretch/>
          </p:blipFill>
          <p:spPr>
            <a:xfrm>
              <a:off x="6221894" y="1836725"/>
              <a:ext cx="1647205" cy="1578140"/>
            </a:xfrm>
            <a:prstGeom prst="rect">
              <a:avLst/>
            </a:prstGeom>
          </p:spPr>
        </p:pic>
      </p:grpSp>
      <p:sp>
        <p:nvSpPr>
          <p:cNvPr id="45" name="Прямоугольник 44"/>
          <p:cNvSpPr/>
          <p:nvPr/>
        </p:nvSpPr>
        <p:spPr>
          <a:xfrm>
            <a:off x="543002" y="4280520"/>
            <a:ext cx="400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ts val="4200"/>
              </a:spcBef>
              <a:buNone/>
            </a:pPr>
            <a:r>
              <a:rPr lang="ru-RU" sz="1400" b="1" dirty="0" smtClean="0">
                <a:latin typeface="DaxlineCyrSC-Regular" panose="02000503040000020004" pitchFamily="50" charset="-52"/>
              </a:rPr>
              <a:t>3. Очный финал 16 ноября 2017</a:t>
            </a:r>
            <a:endParaRPr lang="ru-RU" sz="1400" b="1" dirty="0">
              <a:latin typeface="DaxlineCyrSC-Regular" panose="02000503040000020004" pitchFamily="50" charset="-52"/>
            </a:endParaRPr>
          </a:p>
        </p:txBody>
      </p:sp>
      <p:sp>
        <p:nvSpPr>
          <p:cNvPr id="46" name="Равнобедренный треугольник 45"/>
          <p:cNvSpPr/>
          <p:nvPr/>
        </p:nvSpPr>
        <p:spPr>
          <a:xfrm rot="5400000">
            <a:off x="9110182" y="2325817"/>
            <a:ext cx="522006" cy="384589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4" name="Группа 43"/>
          <p:cNvGrpSpPr/>
          <p:nvPr/>
        </p:nvGrpSpPr>
        <p:grpSpPr>
          <a:xfrm>
            <a:off x="637704" y="4701936"/>
            <a:ext cx="2744822" cy="1787564"/>
            <a:chOff x="302894" y="4587556"/>
            <a:chExt cx="2744822" cy="1787564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302894" y="5851900"/>
              <a:ext cx="274482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16774"/>
                  </a:solidFill>
                  <a:latin typeface="DaxlineCyrSC-Regular" panose="02000503040000020004" pitchFamily="50" charset="-52"/>
                </a:rPr>
                <a:t>6-8 </a:t>
              </a:r>
              <a:r>
                <a:rPr lang="ru-RU" sz="1400" b="1" dirty="0">
                  <a:solidFill>
                    <a:srgbClr val="016774"/>
                  </a:solidFill>
                  <a:latin typeface="DaxlineCyrSC-Regular" panose="02000503040000020004" pitchFamily="50" charset="-52"/>
                </a:rPr>
                <a:t>команд, прошедших отборочный этап </a:t>
              </a:r>
            </a:p>
          </p:txBody>
        </p:sp>
        <p:sp>
          <p:nvSpPr>
            <p:cNvPr id="48" name="object 4"/>
            <p:cNvSpPr/>
            <p:nvPr/>
          </p:nvSpPr>
          <p:spPr>
            <a:xfrm>
              <a:off x="979378" y="4587556"/>
              <a:ext cx="1305032" cy="10995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4861824" y="4284892"/>
            <a:ext cx="42750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ts val="4200"/>
              </a:spcBef>
              <a:buNone/>
            </a:pPr>
            <a:r>
              <a:rPr lang="ru-RU" sz="1400" b="1" dirty="0" smtClean="0">
                <a:latin typeface="DaxlineCyrSC-Regular" panose="02000503040000020004" pitchFamily="50" charset="-52"/>
              </a:rPr>
              <a:t>4. Награждение победителей 17 ноября 2017</a:t>
            </a:r>
            <a:endParaRPr lang="ru-RU" sz="1400" b="1" dirty="0">
              <a:latin typeface="DaxlineCyrSC-Regular" panose="02000503040000020004" pitchFamily="50" charset="-52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5220578" y="4783888"/>
            <a:ext cx="3557495" cy="1533383"/>
            <a:chOff x="5220578" y="4783888"/>
            <a:chExt cx="3557495" cy="1533383"/>
          </a:xfrm>
        </p:grpSpPr>
        <p:sp>
          <p:nvSpPr>
            <p:cNvPr id="50" name="object 24"/>
            <p:cNvSpPr/>
            <p:nvPr/>
          </p:nvSpPr>
          <p:spPr>
            <a:xfrm>
              <a:off x="6478571" y="4783888"/>
              <a:ext cx="1133855" cy="9464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5220578" y="5794051"/>
              <a:ext cx="35574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438923"/>
                  </a:solidFill>
                  <a:latin typeface="DaxlineCyrSC-Regular" panose="02000503040000020004" pitchFamily="50" charset="-52"/>
                </a:rPr>
                <a:t>К</a:t>
              </a:r>
              <a:r>
                <a:rPr lang="ru-RU" sz="1400" b="1" dirty="0" smtClean="0">
                  <a:solidFill>
                    <a:srgbClr val="438923"/>
                  </a:solidFill>
                  <a:latin typeface="DaxlineCyrSC-Regular" panose="02000503040000020004" pitchFamily="50" charset="-52"/>
                </a:rPr>
                <a:t>оманда-победитель получит билет на национальный финал в Москве</a:t>
              </a:r>
              <a:endParaRPr lang="ru-RU" sz="1400" b="1" dirty="0">
                <a:solidFill>
                  <a:srgbClr val="438923"/>
                </a:solidFill>
                <a:latin typeface="DaxlineCyrSC-Regular" panose="02000503040000020004" pitchFamily="50" charset="-52"/>
              </a:endParaRPr>
            </a:p>
          </p:txBody>
        </p:sp>
      </p:grpSp>
      <p:sp>
        <p:nvSpPr>
          <p:cNvPr id="54" name="Равнобедренный треугольник 53"/>
          <p:cNvSpPr/>
          <p:nvPr/>
        </p:nvSpPr>
        <p:spPr>
          <a:xfrm rot="5400000">
            <a:off x="3738089" y="5200037"/>
            <a:ext cx="522006" cy="384589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81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GM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E98"/>
      </a:accent1>
      <a:accent2>
        <a:srgbClr val="46812B"/>
      </a:accent2>
      <a:accent3>
        <a:srgbClr val="4CA4B7"/>
      </a:accent3>
      <a:accent4>
        <a:srgbClr val="8EC644"/>
      </a:accent4>
      <a:accent5>
        <a:srgbClr val="4BACC6"/>
      </a:accent5>
      <a:accent6>
        <a:srgbClr val="A7C938"/>
      </a:accent6>
      <a:hlink>
        <a:srgbClr val="0000FF"/>
      </a:hlink>
      <a:folHlink>
        <a:srgbClr val="800080"/>
      </a:folHlink>
    </a:clrScheme>
    <a:fontScheme name="Другая 9">
      <a:majorFont>
        <a:latin typeface="DaxlineCyrSC-Bold"/>
        <a:ea typeface=""/>
        <a:cs typeface=""/>
      </a:majorFont>
      <a:minorFont>
        <a:latin typeface="DaxlineCyrSC-Regula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9003</TotalTime>
  <Words>640</Words>
  <Application>Microsoft Office PowerPoint</Application>
  <PresentationFormat>Лист A4 (210x297 мм)</PresentationFormat>
  <Paragraphs>123</Paragraphs>
  <Slides>11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DaxlineCyrSC-Bold</vt:lpstr>
      <vt:lpstr>DaxlineCyrSC-Regular</vt:lpstr>
      <vt:lpstr>DaxlineCyrSC-Regular (Основной текст)</vt:lpstr>
      <vt:lpstr>ＭＳ Ｐゴシック</vt:lpstr>
      <vt:lpstr>Arial</vt:lpstr>
      <vt:lpstr>Calibri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ОСВЕЩЕНИЕ GMC В СМИ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User</cp:lastModifiedBy>
  <cp:revision>430</cp:revision>
  <dcterms:created xsi:type="dcterms:W3CDTF">2013-12-06T15:23:10Z</dcterms:created>
  <dcterms:modified xsi:type="dcterms:W3CDTF">2017-09-28T03:35:26Z</dcterms:modified>
</cp:coreProperties>
</file>